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7"/>
  </p:notesMasterIdLst>
  <p:handoutMasterIdLst>
    <p:handoutMasterId r:id="rId128"/>
  </p:handoutMasterIdLst>
  <p:sldIdLst>
    <p:sldId id="256" r:id="rId2"/>
    <p:sldId id="259" r:id="rId3"/>
    <p:sldId id="340" r:id="rId4"/>
    <p:sldId id="272" r:id="rId5"/>
    <p:sldId id="343" r:id="rId6"/>
    <p:sldId id="344" r:id="rId7"/>
    <p:sldId id="345" r:id="rId8"/>
    <p:sldId id="346" r:id="rId9"/>
    <p:sldId id="405" r:id="rId10"/>
    <p:sldId id="348" r:id="rId11"/>
    <p:sldId id="349" r:id="rId12"/>
    <p:sldId id="350" r:id="rId13"/>
    <p:sldId id="351" r:id="rId14"/>
    <p:sldId id="352" r:id="rId15"/>
    <p:sldId id="358" r:id="rId16"/>
    <p:sldId id="354" r:id="rId17"/>
    <p:sldId id="353" r:id="rId18"/>
    <p:sldId id="356" r:id="rId19"/>
    <p:sldId id="432" r:id="rId20"/>
    <p:sldId id="433" r:id="rId21"/>
    <p:sldId id="406" r:id="rId22"/>
    <p:sldId id="357" r:id="rId23"/>
    <p:sldId id="361" r:id="rId24"/>
    <p:sldId id="360" r:id="rId25"/>
    <p:sldId id="471" r:id="rId26"/>
    <p:sldId id="362" r:id="rId27"/>
    <p:sldId id="472" r:id="rId28"/>
    <p:sldId id="407" r:id="rId29"/>
    <p:sldId id="363" r:id="rId30"/>
    <p:sldId id="364" r:id="rId31"/>
    <p:sldId id="365" r:id="rId32"/>
    <p:sldId id="366" r:id="rId33"/>
    <p:sldId id="367" r:id="rId34"/>
    <p:sldId id="397" r:id="rId35"/>
    <p:sldId id="383" r:id="rId36"/>
    <p:sldId id="369" r:id="rId37"/>
    <p:sldId id="384" r:id="rId38"/>
    <p:sldId id="368" r:id="rId39"/>
    <p:sldId id="371" r:id="rId40"/>
    <p:sldId id="370" r:id="rId41"/>
    <p:sldId id="372" r:id="rId42"/>
    <p:sldId id="373" r:id="rId43"/>
    <p:sldId id="377" r:id="rId44"/>
    <p:sldId id="376" r:id="rId45"/>
    <p:sldId id="380" r:id="rId46"/>
    <p:sldId id="374" r:id="rId47"/>
    <p:sldId id="375" r:id="rId48"/>
    <p:sldId id="382" r:id="rId49"/>
    <p:sldId id="385" r:id="rId50"/>
    <p:sldId id="389" r:id="rId51"/>
    <p:sldId id="394" r:id="rId52"/>
    <p:sldId id="395" r:id="rId53"/>
    <p:sldId id="396" r:id="rId54"/>
    <p:sldId id="386" r:id="rId55"/>
    <p:sldId id="390" r:id="rId56"/>
    <p:sldId id="391" r:id="rId57"/>
    <p:sldId id="392" r:id="rId58"/>
    <p:sldId id="393" r:id="rId59"/>
    <p:sldId id="387" r:id="rId60"/>
    <p:sldId id="398" r:id="rId61"/>
    <p:sldId id="399" r:id="rId62"/>
    <p:sldId id="400" r:id="rId63"/>
    <p:sldId id="401" r:id="rId64"/>
    <p:sldId id="402" r:id="rId65"/>
    <p:sldId id="403" r:id="rId66"/>
    <p:sldId id="404" r:id="rId67"/>
    <p:sldId id="408" r:id="rId68"/>
    <p:sldId id="410" r:id="rId69"/>
    <p:sldId id="412" r:id="rId70"/>
    <p:sldId id="413" r:id="rId71"/>
    <p:sldId id="411" r:id="rId72"/>
    <p:sldId id="415" r:id="rId73"/>
    <p:sldId id="417" r:id="rId74"/>
    <p:sldId id="419" r:id="rId75"/>
    <p:sldId id="418" r:id="rId76"/>
    <p:sldId id="420" r:id="rId77"/>
    <p:sldId id="421" r:id="rId78"/>
    <p:sldId id="422" r:id="rId79"/>
    <p:sldId id="425" r:id="rId80"/>
    <p:sldId id="424" r:id="rId81"/>
    <p:sldId id="426" r:id="rId82"/>
    <p:sldId id="427" r:id="rId83"/>
    <p:sldId id="428" r:id="rId84"/>
    <p:sldId id="429" r:id="rId85"/>
    <p:sldId id="430" r:id="rId86"/>
    <p:sldId id="431" r:id="rId87"/>
    <p:sldId id="434" r:id="rId88"/>
    <p:sldId id="435" r:id="rId89"/>
    <p:sldId id="436" r:id="rId90"/>
    <p:sldId id="437" r:id="rId91"/>
    <p:sldId id="438" r:id="rId92"/>
    <p:sldId id="440" r:id="rId93"/>
    <p:sldId id="448" r:id="rId94"/>
    <p:sldId id="449" r:id="rId95"/>
    <p:sldId id="451" r:id="rId96"/>
    <p:sldId id="453" r:id="rId97"/>
    <p:sldId id="452" r:id="rId98"/>
    <p:sldId id="450" r:id="rId99"/>
    <p:sldId id="454" r:id="rId100"/>
    <p:sldId id="456" r:id="rId101"/>
    <p:sldId id="457" r:id="rId102"/>
    <p:sldId id="458" r:id="rId103"/>
    <p:sldId id="459" r:id="rId104"/>
    <p:sldId id="460" r:id="rId105"/>
    <p:sldId id="461" r:id="rId106"/>
    <p:sldId id="462" r:id="rId107"/>
    <p:sldId id="463" r:id="rId108"/>
    <p:sldId id="473" r:id="rId109"/>
    <p:sldId id="455" r:id="rId110"/>
    <p:sldId id="439" r:id="rId111"/>
    <p:sldId id="447" r:id="rId112"/>
    <p:sldId id="441" r:id="rId113"/>
    <p:sldId id="442" r:id="rId114"/>
    <p:sldId id="443" r:id="rId115"/>
    <p:sldId id="445" r:id="rId116"/>
    <p:sldId id="444" r:id="rId117"/>
    <p:sldId id="446" r:id="rId118"/>
    <p:sldId id="464" r:id="rId119"/>
    <p:sldId id="465" r:id="rId120"/>
    <p:sldId id="466" r:id="rId121"/>
    <p:sldId id="470" r:id="rId122"/>
    <p:sldId id="467" r:id="rId123"/>
    <p:sldId id="468" r:id="rId124"/>
    <p:sldId id="267" r:id="rId125"/>
    <p:sldId id="469" r:id="rId126"/>
  </p:sldIdLst>
  <p:sldSz cx="9906000" cy="6858000" type="A4"/>
  <p:notesSz cx="9296400" cy="7010400"/>
  <p:custDataLst>
    <p:tags r:id="rId1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ies Jaspers" initials="MJ" lastIdx="7" clrIdx="0">
    <p:extLst>
      <p:ext uri="{19B8F6BF-5375-455C-9EA6-DF929625EA0E}">
        <p15:presenceInfo xmlns:p15="http://schemas.microsoft.com/office/powerpoint/2012/main" userId="S-1-5-21-3664146730-1133582135-2543967936-9092" providerId="AD"/>
      </p:ext>
    </p:extLst>
  </p:cmAuthor>
  <p:cmAuthor id="2" name="Patrick Jacobs" initials="PJ" lastIdx="7" clrIdx="1">
    <p:extLst>
      <p:ext uri="{19B8F6BF-5375-455C-9EA6-DF929625EA0E}">
        <p15:presenceInfo xmlns:p15="http://schemas.microsoft.com/office/powerpoint/2012/main" userId="8853eb8b836fe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D6D6D6"/>
    <a:srgbClr val="EBEBEB"/>
    <a:srgbClr val="009193"/>
    <a:srgbClr val="00AFDB"/>
    <a:srgbClr val="0B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48" autoAdjust="0"/>
    <p:restoredTop sz="55638" autoAdjust="0"/>
  </p:normalViewPr>
  <p:slideViewPr>
    <p:cSldViewPr snapToGrid="0" snapToObjects="1">
      <p:cViewPr varScale="1">
        <p:scale>
          <a:sx n="48" d="100"/>
          <a:sy n="48" d="100"/>
        </p:scale>
        <p:origin x="888" y="5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00" d="100"/>
          <a:sy n="100" d="100"/>
        </p:scale>
        <p:origin x="1392" y="160"/>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DA2F25-AAE4-A345-A560-9BF5D59BF42E}"/>
              </a:ext>
            </a:extLst>
          </p:cNvPr>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86F525-8A4D-8D4E-84F3-1B099DC4CDB0}"/>
              </a:ext>
            </a:extLst>
          </p:cNvPr>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27498B63-C2BC-454D-AD6E-A1638FD2B411}" type="datetimeFigureOut">
              <a:rPr lang="en-US" smtClean="0"/>
              <a:t>2/28/2020</a:t>
            </a:fld>
            <a:endParaRPr lang="en-US"/>
          </a:p>
        </p:txBody>
      </p:sp>
      <p:sp>
        <p:nvSpPr>
          <p:cNvPr id="4" name="Footer Placeholder 3">
            <a:extLst>
              <a:ext uri="{FF2B5EF4-FFF2-40B4-BE49-F238E27FC236}">
                <a16:creationId xmlns:a16="http://schemas.microsoft.com/office/drawing/2014/main" id="{E0CFF1DB-03B1-8848-ADC9-BAF42D545A17}"/>
              </a:ext>
            </a:extLst>
          </p:cNvPr>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944D24-5210-3F43-AE7B-29B63B2B34A9}"/>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01043240-7C86-A544-A71C-A0145D1249B7}" type="slidenum">
              <a:rPr lang="en-US" smtClean="0"/>
              <a:t>‹#›</a:t>
            </a:fld>
            <a:endParaRPr lang="en-US"/>
          </a:p>
        </p:txBody>
      </p:sp>
    </p:spTree>
    <p:extLst>
      <p:ext uri="{BB962C8B-B14F-4D97-AF65-F5344CB8AC3E}">
        <p14:creationId xmlns:p14="http://schemas.microsoft.com/office/powerpoint/2010/main" val="2020199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D4B271B-5B2F-9E4D-AB6E-C4A3927C4203}" type="datetimeFigureOut">
              <a:rPr lang="en-US" smtClean="0"/>
              <a:pPr/>
              <a:t>2/28/2020</a:t>
            </a:fld>
            <a:endParaRPr lang="en-US" dirty="0"/>
          </a:p>
        </p:txBody>
      </p:sp>
      <p:sp>
        <p:nvSpPr>
          <p:cNvPr id="4" name="Slide Image Placeholder 3"/>
          <p:cNvSpPr>
            <a:spLocks noGrp="1" noRot="1" noChangeAspect="1"/>
          </p:cNvSpPr>
          <p:nvPr>
            <p:ph type="sldImg" idx="2"/>
          </p:nvPr>
        </p:nvSpPr>
        <p:spPr>
          <a:xfrm>
            <a:off x="2940050" y="876300"/>
            <a:ext cx="3416300" cy="2365375"/>
          </a:xfrm>
          <a:prstGeom prst="rect">
            <a:avLst/>
          </a:prstGeom>
          <a:noFill/>
          <a:ln w="12700">
            <a:solidFill>
              <a:prstClr val="black"/>
            </a:solidFill>
          </a:ln>
        </p:spPr>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5321C52-1253-854F-8619-08E37262CC93}" type="slidenum">
              <a:rPr lang="en-US" smtClean="0"/>
              <a:pPr/>
              <a:t>‹#›</a:t>
            </a:fld>
            <a:endParaRPr lang="en-US" dirty="0"/>
          </a:p>
        </p:txBody>
      </p:sp>
    </p:spTree>
    <p:extLst>
      <p:ext uri="{BB962C8B-B14F-4D97-AF65-F5344CB8AC3E}">
        <p14:creationId xmlns:p14="http://schemas.microsoft.com/office/powerpoint/2010/main" val="2460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a:t>
            </a:fld>
            <a:endParaRPr lang="en-US" dirty="0"/>
          </a:p>
        </p:txBody>
      </p:sp>
    </p:spTree>
    <p:extLst>
      <p:ext uri="{BB962C8B-B14F-4D97-AF65-F5344CB8AC3E}">
        <p14:creationId xmlns:p14="http://schemas.microsoft.com/office/powerpoint/2010/main" val="290397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a:t>
            </a:fld>
            <a:endParaRPr lang="en-US" dirty="0"/>
          </a:p>
        </p:txBody>
      </p:sp>
    </p:spTree>
    <p:extLst>
      <p:ext uri="{BB962C8B-B14F-4D97-AF65-F5344CB8AC3E}">
        <p14:creationId xmlns:p14="http://schemas.microsoft.com/office/powerpoint/2010/main" val="1918043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sng" strike="noStrike" cap="none" baseline="0" dirty="0">
                <a:solidFill>
                  <a:srgbClr val="000000"/>
                </a:solidFill>
                <a:effectLst/>
                <a:uFill>
                  <a:solidFill>
                    <a:srgbClr val="000000"/>
                  </a:solidFill>
                </a:uFill>
                <a:latin typeface="Calibri"/>
              </a:rPr>
              <a:t>Notification				Traitement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Erreur lors de l’activation de la carte		Retirer la carte et réessayer, si le problème persiste </a:t>
            </a:r>
            <a:r>
              <a:rPr sz="1800" dirty="0">
                <a:solidFill>
                  <a:srgbClr val="000000"/>
                </a:solidFill>
                <a:sym typeface="Wingdings"/>
              </a:rPr>
              <a:t></a:t>
            </a:r>
            <a:r>
              <a:rPr lang="fr-BE" sz="1800" b="0" i="0" u="none" strike="noStrike" cap="none" baseline="0" dirty="0">
                <a:solidFill>
                  <a:srgbClr val="000000"/>
                </a:solidFill>
                <a:effectLst/>
                <a:uFillTx/>
                <a:latin typeface="Calibri"/>
              </a:rPr>
              <a:t> mise de la carte en quarantaine et essai d’une 				nouvelle carte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Scanner d’urne électorale non connecté		Dévisser le couvercle automatique et connecter le connecteur USB-B et redémarrer le système du 				président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scanner de bulletins de vote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Travailler avec 1 clé USB			Pas de problème, si une deuxième clé USB est à nouveau disponible, les deux clés synchroniseront le 				contenu</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Couvercle électronique non connecté		Vérifiez que les connecteurs D2 et/ou E2 du câble x sont correctement insérés dans leur port USB</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couvercle électronique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				Le scrutin peut continuer normalement. Le couvercle n'a qu'une légère tension de ressort et peut 				facilement être ouvert avec les doigts.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100</a:t>
            </a:fld>
            <a:endParaRPr lang="en-US" dirty="0"/>
          </a:p>
        </p:txBody>
      </p:sp>
    </p:spTree>
    <p:extLst>
      <p:ext uri="{BB962C8B-B14F-4D97-AF65-F5344CB8AC3E}">
        <p14:creationId xmlns:p14="http://schemas.microsoft.com/office/powerpoint/2010/main" val="11037512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sng" strike="noStrike" cap="none" baseline="0" dirty="0">
                <a:solidFill>
                  <a:srgbClr val="000000"/>
                </a:solidFill>
                <a:effectLst/>
                <a:uFill>
                  <a:solidFill>
                    <a:srgbClr val="000000"/>
                  </a:solidFill>
                </a:uFill>
                <a:latin typeface="Calibri"/>
              </a:rPr>
              <a:t>Notification				Traitement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Erreur lors de l’activation de la carte		Retirer la carte et réessayer, si le problème persiste </a:t>
            </a:r>
            <a:r>
              <a:rPr sz="1800" dirty="0">
                <a:solidFill>
                  <a:srgbClr val="000000"/>
                </a:solidFill>
                <a:sym typeface="Wingdings"/>
              </a:rPr>
              <a:t></a:t>
            </a:r>
            <a:r>
              <a:rPr lang="fr-BE" sz="1800" b="0" i="0" u="none" strike="noStrike" cap="none" baseline="0" dirty="0">
                <a:solidFill>
                  <a:srgbClr val="000000"/>
                </a:solidFill>
                <a:effectLst/>
                <a:uFillTx/>
                <a:latin typeface="Calibri"/>
              </a:rPr>
              <a:t> mise de la carte en quarantaine et essai d’une 				nouvelle carte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Scanner d’urne électorale non connecté		Dévisser le couvercle automatique et connecter le connecteur USB-B et redémarrer le système du 				président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scanner de bulletins de vote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Travailler avec 1 clé USB			Pas de problème, si une deuxième clé USB est à nouveau disponible, les deux clés synchroniseront le 				contenu</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Couvercle électronique non connecté		Vérifiez que les connecteurs D2 et/ou E2 du câble x sont correctement insérés dans leur port USB</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couvercle électronique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				Le scrutin peut continuer normalement. Le couvercle n'a qu'une légère tension de ressort et peut 				facilement être ouvert avec les doigts.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101</a:t>
            </a:fld>
            <a:endParaRPr lang="en-US" dirty="0"/>
          </a:p>
        </p:txBody>
      </p:sp>
    </p:spTree>
    <p:extLst>
      <p:ext uri="{BB962C8B-B14F-4D97-AF65-F5344CB8AC3E}">
        <p14:creationId xmlns:p14="http://schemas.microsoft.com/office/powerpoint/2010/main" val="5263061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nl-NL" noProof="0" dirty="0">
                <a:sym typeface="Wingdings" panose="05000000000000000000" pitchFamily="2" charset="2"/>
              </a:rPr>
              <a: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102</a:t>
            </a:fld>
            <a:endParaRPr lang="en-US" dirty="0"/>
          </a:p>
        </p:txBody>
      </p:sp>
    </p:spTree>
    <p:extLst>
      <p:ext uri="{BB962C8B-B14F-4D97-AF65-F5344CB8AC3E}">
        <p14:creationId xmlns:p14="http://schemas.microsoft.com/office/powerpoint/2010/main" val="15722970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Incident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a retiré la carte trop tôt.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La carte doit être insérée à nouveau et l'électeur peut continuer.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103</a:t>
            </a:fld>
            <a:endParaRPr lang="en-US" dirty="0"/>
          </a:p>
        </p:txBody>
      </p:sp>
    </p:spTree>
    <p:extLst>
      <p:ext uri="{BB962C8B-B14F-4D97-AF65-F5344CB8AC3E}">
        <p14:creationId xmlns:p14="http://schemas.microsoft.com/office/powerpoint/2010/main" val="16345573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Incident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a retiré la carte trop souvent.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boîtier d'alarme clignotera et sonnera.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ne peut pas continuer à </a:t>
            </a:r>
            <a:r>
              <a:rPr lang="fr-BE" sz="1800" b="0" i="0" u="none" strike="noStrike" cap="none" baseline="0" dirty="0" smtClean="0">
                <a:solidFill>
                  <a:srgbClr val="000000"/>
                </a:solidFill>
                <a:effectLst/>
                <a:uFillTx/>
                <a:latin typeface="Calibri"/>
              </a:rPr>
              <a:t>voter.</a:t>
            </a:r>
            <a:endParaRPr lang="fr-BE" sz="1800" b="0"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président doit appuyer sur le bouton du boîtier d’alarme et entrer le code PIN pour débloquer l’ordinateur de </a:t>
            </a:r>
            <a:r>
              <a:rPr lang="fr-BE" sz="1800" b="0" i="0" u="none" strike="noStrike" cap="none" baseline="0" dirty="0" smtClean="0">
                <a:solidFill>
                  <a:srgbClr val="000000"/>
                </a:solidFill>
                <a:effectLst/>
                <a:uFillTx/>
                <a:latin typeface="Calibri"/>
              </a:rPr>
              <a:t>vote.</a:t>
            </a:r>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104</a:t>
            </a:fld>
            <a:endParaRPr lang="en-US" dirty="0"/>
          </a:p>
        </p:txBody>
      </p:sp>
    </p:spTree>
    <p:extLst>
      <p:ext uri="{BB962C8B-B14F-4D97-AF65-F5344CB8AC3E}">
        <p14:creationId xmlns:p14="http://schemas.microsoft.com/office/powerpoint/2010/main" val="38532808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C'est l'écran où le président peut entrer le code PIN pour débloquer l'ordinateur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code PIN est sur le formulaire avec le code du bureau de vote et le mot de passe.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APRÈS UTILISATION, REMETTEZ LE FORMULAIRE DANS L’ENVELOPPE ET CONSERVEZ-LA HORS DE VUE DU PUBLIC</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105</a:t>
            </a:fld>
            <a:endParaRPr lang="en-US" dirty="0"/>
          </a:p>
        </p:txBody>
      </p:sp>
    </p:spTree>
    <p:extLst>
      <p:ext uri="{BB962C8B-B14F-4D97-AF65-F5344CB8AC3E}">
        <p14:creationId xmlns:p14="http://schemas.microsoft.com/office/powerpoint/2010/main" val="23284417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1 : 	Assurez-vous que l'ordinateur de vote est éteint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2 :	Allez au système du président pour récupérer l’une des deux clés USB.</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106</a:t>
            </a:fld>
            <a:endParaRPr lang="en-US" dirty="0"/>
          </a:p>
        </p:txBody>
      </p:sp>
    </p:spTree>
    <p:extLst>
      <p:ext uri="{BB962C8B-B14F-4D97-AF65-F5344CB8AC3E}">
        <p14:creationId xmlns:p14="http://schemas.microsoft.com/office/powerpoint/2010/main" val="35532438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3 : 	Sélectionnez l'icône en bas à gauche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4 :	Attendez que le système indique qu'une clé USB peut être retirée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5 :	Allez à l'urne électorale, ouvrez le couvercle, retirez 1 clé USB et fermez le couvercle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Le scrutin peut continuer normalement : CÀD QUE VOUS POUVEZ CONTINUER À ACTIVER LES CARTES ET À SCANNER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7 :	Allez à l'ordinateur de vote que vous souhaitez démarrer, insérez la clé USB dans l'ordinateur de vote et démarrez conformément à la </a:t>
            </a:r>
            <a:r>
              <a:rPr lang="fr-BE" sz="1800" b="0" i="0" u="none" strike="noStrike" cap="none" baseline="0" dirty="0" smtClean="0">
                <a:solidFill>
                  <a:srgbClr val="000000"/>
                </a:solidFill>
                <a:effectLst/>
                <a:uFillTx/>
                <a:latin typeface="Calibri"/>
              </a:rPr>
              <a:t>procédure</a:t>
            </a:r>
            <a:r>
              <a:rPr lang="fr-BE" sz="1800" b="0" i="0" u="none" strike="noStrike" cap="none" baseline="0" dirty="0">
                <a:solidFill>
                  <a:srgbClr val="000000"/>
                </a:solidFill>
                <a:effectLst/>
                <a:uFillTx/>
                <a:latin typeface="Calibri"/>
              </a:rPr>
              <a:t> </a:t>
            </a:r>
            <a:r>
              <a:rPr lang="fr-BE" sz="1800" b="0" i="0" u="none" strike="noStrike" cap="none" baseline="0" dirty="0" smtClean="0">
                <a:solidFill>
                  <a:srgbClr val="000000"/>
                </a:solidFill>
                <a:effectLst/>
                <a:uFillTx/>
                <a:latin typeface="Calibri"/>
              </a:rPr>
              <a:t>standard</a:t>
            </a:r>
            <a:r>
              <a:rPr lang="fr-BE" sz="1800" b="0" i="0" u="none" strike="noStrike" cap="none" baseline="0" dirty="0">
                <a:solidFill>
                  <a:srgbClr val="000000"/>
                </a:solidFill>
                <a:effectLst/>
                <a:uFillTx/>
                <a:latin typeface="Calibri"/>
              </a:rPr>
              <a: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8 : 	Retournez à l'urne électorale, remettez la clé USB dans l'urne électronique et attendez que le système de président soit prêt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107</a:t>
            </a:fld>
            <a:endParaRPr lang="en-US" dirty="0"/>
          </a:p>
        </p:txBody>
      </p:sp>
    </p:spTree>
    <p:extLst>
      <p:ext uri="{BB962C8B-B14F-4D97-AF65-F5344CB8AC3E}">
        <p14:creationId xmlns:p14="http://schemas.microsoft.com/office/powerpoint/2010/main" val="9537295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3 : 	Sélectionnez l'icône en bas à gauche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4 :	Attendez que le système indique qu'une clé USB peut être retirée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5 :	Allez à l'urne électorale, ouvrez le couvercle, retirez 1 clé USB et fermez le couvercle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Le scrutin peut continuer normalement : CÀD QUE VOUS POUVEZ CONTINUER À ACTIVER LES CARTES ET À SCANNER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7 :	Allez à l'ordinateur de vote que vous souhaitez démarrer, insérez la clé USB dans l'ordinateur de vote et démarrez conformément à la procédure 	standard.</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8 : 	Retournez à l'urne électorale, remettez la clé USB dans l'urne électronique et attendez que le système de président soit prêt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108</a:t>
            </a:fld>
            <a:endParaRPr lang="en-US" dirty="0"/>
          </a:p>
        </p:txBody>
      </p:sp>
    </p:spTree>
    <p:extLst>
      <p:ext uri="{BB962C8B-B14F-4D97-AF65-F5344CB8AC3E}">
        <p14:creationId xmlns:p14="http://schemas.microsoft.com/office/powerpoint/2010/main" val="12988176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Calibri"/>
              </a:rPr>
              <a:t>Étape </a:t>
            </a:r>
            <a:r>
              <a:rPr lang="fr-BE" sz="1800" b="0" i="0" u="none" strike="noStrike" cap="none" baseline="0" dirty="0">
                <a:solidFill>
                  <a:srgbClr val="000000"/>
                </a:solidFill>
                <a:effectLst/>
                <a:uFillTx/>
                <a:latin typeface="Calibri"/>
              </a:rPr>
              <a:t>6 :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systèmes du président, cela se produit dans les 30 minutes.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ordinateurs de vote, cela se produit dans les 60 minutes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109</a:t>
            </a:fld>
            <a:endParaRPr lang="en-US" dirty="0"/>
          </a:p>
        </p:txBody>
      </p:sp>
    </p:spTree>
    <p:extLst>
      <p:ext uri="{BB962C8B-B14F-4D97-AF65-F5344CB8AC3E}">
        <p14:creationId xmlns:p14="http://schemas.microsoft.com/office/powerpoint/2010/main" val="3331428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dirty="0"/>
          </a:p>
          <a:p>
            <a:r>
              <a:rPr lang="fr-BE" sz="1800" b="0" i="0" u="none" strike="noStrike" cap="none" baseline="0" dirty="0">
                <a:solidFill>
                  <a:srgbClr val="000000"/>
                </a:solidFill>
                <a:effectLst/>
                <a:uFillTx/>
                <a:latin typeface="Calibri"/>
              </a:rPr>
              <a:t>La disposition de l'urne électorale par rapport </a:t>
            </a:r>
            <a:r>
              <a:rPr lang="fr-BE" sz="1800" b="0" i="0" u="none" strike="noStrike" cap="none" baseline="0" dirty="0" smtClean="0">
                <a:solidFill>
                  <a:srgbClr val="000000"/>
                </a:solidFill>
                <a:effectLst/>
                <a:uFillTx/>
                <a:latin typeface="Calibri"/>
              </a:rPr>
              <a:t>au système </a:t>
            </a:r>
            <a:r>
              <a:rPr lang="fr-BE" sz="1800" b="0" i="0" u="none" strike="noStrike" cap="none" baseline="0" dirty="0">
                <a:solidFill>
                  <a:srgbClr val="000000"/>
                </a:solidFill>
                <a:effectLst/>
                <a:uFillTx/>
                <a:latin typeface="Calibri"/>
              </a:rPr>
              <a:t>du président veille à ce que les câbles de connexion ne traversent pas l'écran.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a:t>
            </a:fld>
            <a:endParaRPr lang="en-US" dirty="0"/>
          </a:p>
        </p:txBody>
      </p:sp>
    </p:spTree>
    <p:extLst>
      <p:ext uri="{BB962C8B-B14F-4D97-AF65-F5344CB8AC3E}">
        <p14:creationId xmlns:p14="http://schemas.microsoft.com/office/powerpoint/2010/main" val="1896892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110</a:t>
            </a:fld>
            <a:endParaRPr lang="en-US" dirty="0"/>
          </a:p>
        </p:txBody>
      </p:sp>
    </p:spTree>
    <p:extLst>
      <p:ext uri="{BB962C8B-B14F-4D97-AF65-F5344CB8AC3E}">
        <p14:creationId xmlns:p14="http://schemas.microsoft.com/office/powerpoint/2010/main" val="36941038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111</a:t>
            </a:fld>
            <a:endParaRPr lang="en-US" dirty="0"/>
          </a:p>
        </p:txBody>
      </p:sp>
    </p:spTree>
    <p:extLst>
      <p:ext uri="{BB962C8B-B14F-4D97-AF65-F5344CB8AC3E}">
        <p14:creationId xmlns:p14="http://schemas.microsoft.com/office/powerpoint/2010/main" val="17726465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L'ordinateur de vote est utilisé uniquement à la fin lors de l'impression du rapport des chiffres clés</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Le câble x ne doit pas nécessairement être utilisé pour le jeu de câbles de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112</a:t>
            </a:fld>
            <a:endParaRPr lang="en-US" dirty="0"/>
          </a:p>
        </p:txBody>
      </p:sp>
    </p:spTree>
    <p:extLst>
      <p:ext uri="{BB962C8B-B14F-4D97-AF65-F5344CB8AC3E}">
        <p14:creationId xmlns:p14="http://schemas.microsoft.com/office/powerpoint/2010/main" val="3682033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L'ordinateur de vote est utilisé uniquement à la fin lors de l'impression du rapport des chiffres clés</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Utilisez l'adaptateur fourni avec le netbook (dans la boîte de transport du système du président). Cet adaptateur a le connecteur de bonne taille.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113</a:t>
            </a:fld>
            <a:endParaRPr lang="en-US" dirty="0"/>
          </a:p>
        </p:txBody>
      </p:sp>
    </p:spTree>
    <p:extLst>
      <p:ext uri="{BB962C8B-B14F-4D97-AF65-F5344CB8AC3E}">
        <p14:creationId xmlns:p14="http://schemas.microsoft.com/office/powerpoint/2010/main" val="1531939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114</a:t>
            </a:fld>
            <a:endParaRPr lang="en-US" dirty="0"/>
          </a:p>
        </p:txBody>
      </p:sp>
    </p:spTree>
    <p:extLst>
      <p:ext uri="{BB962C8B-B14F-4D97-AF65-F5344CB8AC3E}">
        <p14:creationId xmlns:p14="http://schemas.microsoft.com/office/powerpoint/2010/main" val="7482673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Il en va de même qu'avec le démarrage du bureau de vote, seuls le code du bureau de recomptage et le mot de passe doivent être saisis ici.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115</a:t>
            </a:fld>
            <a:endParaRPr lang="en-US" dirty="0"/>
          </a:p>
        </p:txBody>
      </p:sp>
    </p:spTree>
    <p:extLst>
      <p:ext uri="{BB962C8B-B14F-4D97-AF65-F5344CB8AC3E}">
        <p14:creationId xmlns:p14="http://schemas.microsoft.com/office/powerpoint/2010/main" val="14167453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Il en va de même qu'avec le démarrage du bureau de vote, seuls le code du bureau de recomptage et le mot de passe doivent être saisis ici.</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116</a:t>
            </a:fld>
            <a:endParaRPr lang="en-US" dirty="0"/>
          </a:p>
        </p:txBody>
      </p:sp>
    </p:spTree>
    <p:extLst>
      <p:ext uri="{BB962C8B-B14F-4D97-AF65-F5344CB8AC3E}">
        <p14:creationId xmlns:p14="http://schemas.microsoft.com/office/powerpoint/2010/main" val="40158679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Les écrans que vous devez parcourir dans l’application de recomptage ressemblent à ceux de l’application de vote, à quelques détails près.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LE SYSTÈME EMPÊCHE QUE LES BULLETINS DE VOTE SOIENT ENREGISTRÉS 2 OU PLUSIEURS FOIS, MÊME SI VOUS LES SCANNEZ PLUSIEURS FOIS. SEUL LE PREMIER SCAN EST ENREGISTRÉ SUR LES CLÉS USB ET TOUS LES BULLETINS DE VOTE SERONT INCLUS 1 X DANS LE RÉSULTAT DU RECOMPTAGE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117</a:t>
            </a:fld>
            <a:endParaRPr lang="en-US" dirty="0"/>
          </a:p>
        </p:txBody>
      </p:sp>
    </p:spTree>
    <p:extLst>
      <p:ext uri="{BB962C8B-B14F-4D97-AF65-F5344CB8AC3E}">
        <p14:creationId xmlns:p14="http://schemas.microsoft.com/office/powerpoint/2010/main" val="38338797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118</a:t>
            </a:fld>
            <a:endParaRPr lang="en-US" dirty="0"/>
          </a:p>
        </p:txBody>
      </p:sp>
    </p:spTree>
    <p:extLst>
      <p:ext uri="{BB962C8B-B14F-4D97-AF65-F5344CB8AC3E}">
        <p14:creationId xmlns:p14="http://schemas.microsoft.com/office/powerpoint/2010/main" val="15650325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119</a:t>
            </a:fld>
            <a:endParaRPr lang="en-US" dirty="0"/>
          </a:p>
        </p:txBody>
      </p:sp>
    </p:spTree>
    <p:extLst>
      <p:ext uri="{BB962C8B-B14F-4D97-AF65-F5344CB8AC3E}">
        <p14:creationId xmlns:p14="http://schemas.microsoft.com/office/powerpoint/2010/main" val="198283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vote de première génération</a:t>
            </a:r>
          </a:p>
          <a:p>
            <a:endParaRPr lang="nl-NL" dirty="0"/>
          </a:p>
          <a:p>
            <a:r>
              <a:rPr lang="fr-BE" sz="1800" b="0" i="0" u="none" strike="noStrike" cap="none" baseline="0" dirty="0">
                <a:solidFill>
                  <a:srgbClr val="000000"/>
                </a:solidFill>
                <a:effectLst/>
                <a:uFillTx/>
                <a:latin typeface="Calibri"/>
              </a:rPr>
              <a:t>La disposition de l'urne électorale par rapport </a:t>
            </a:r>
            <a:r>
              <a:rPr lang="fr-BE" sz="1800" b="0" i="0" u="none" strike="noStrike" cap="none" baseline="0" dirty="0" smtClean="0">
                <a:solidFill>
                  <a:srgbClr val="000000"/>
                </a:solidFill>
                <a:effectLst/>
                <a:uFillTx/>
                <a:latin typeface="Calibri"/>
              </a:rPr>
              <a:t>au </a:t>
            </a:r>
            <a:r>
              <a:rPr lang="fr-BE" sz="1800" b="0" i="0" u="none" strike="noStrike" cap="none" baseline="0" dirty="0">
                <a:solidFill>
                  <a:srgbClr val="000000"/>
                </a:solidFill>
                <a:effectLst/>
                <a:uFillTx/>
                <a:latin typeface="Calibri"/>
              </a:rPr>
              <a:t>système du président veille à ce que les câbles de connexion ne traversent pas l'écran.</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a:t>
            </a:fld>
            <a:endParaRPr lang="en-US" dirty="0"/>
          </a:p>
        </p:txBody>
      </p:sp>
    </p:spTree>
    <p:extLst>
      <p:ext uri="{BB962C8B-B14F-4D97-AF65-F5344CB8AC3E}">
        <p14:creationId xmlns:p14="http://schemas.microsoft.com/office/powerpoint/2010/main" val="18579419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120</a:t>
            </a:fld>
            <a:endParaRPr lang="en-US" dirty="0"/>
          </a:p>
        </p:txBody>
      </p:sp>
    </p:spTree>
    <p:extLst>
      <p:ext uri="{BB962C8B-B14F-4D97-AF65-F5344CB8AC3E}">
        <p14:creationId xmlns:p14="http://schemas.microsoft.com/office/powerpoint/2010/main" val="27669962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121</a:t>
            </a:fld>
            <a:endParaRPr lang="en-US" dirty="0"/>
          </a:p>
        </p:txBody>
      </p:sp>
    </p:spTree>
    <p:extLst>
      <p:ext uri="{BB962C8B-B14F-4D97-AF65-F5344CB8AC3E}">
        <p14:creationId xmlns:p14="http://schemas.microsoft.com/office/powerpoint/2010/main" val="13106098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122</a:t>
            </a:fld>
            <a:endParaRPr lang="en-US" dirty="0"/>
          </a:p>
        </p:txBody>
      </p:sp>
    </p:spTree>
    <p:extLst>
      <p:ext uri="{BB962C8B-B14F-4D97-AF65-F5344CB8AC3E}">
        <p14:creationId xmlns:p14="http://schemas.microsoft.com/office/powerpoint/2010/main" val="914995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123</a:t>
            </a:fld>
            <a:endParaRPr lang="en-US" dirty="0"/>
          </a:p>
        </p:txBody>
      </p:sp>
    </p:spTree>
    <p:extLst>
      <p:ext uri="{BB962C8B-B14F-4D97-AF65-F5344CB8AC3E}">
        <p14:creationId xmlns:p14="http://schemas.microsoft.com/office/powerpoint/2010/main" val="18439326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124</a:t>
            </a:fld>
            <a:endParaRPr lang="en-US" dirty="0"/>
          </a:p>
        </p:txBody>
      </p:sp>
    </p:spTree>
    <p:extLst>
      <p:ext uri="{BB962C8B-B14F-4D97-AF65-F5344CB8AC3E}">
        <p14:creationId xmlns:p14="http://schemas.microsoft.com/office/powerpoint/2010/main" val="178843818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125</a:t>
            </a:fld>
            <a:endParaRPr lang="en-US" dirty="0"/>
          </a:p>
        </p:txBody>
      </p:sp>
    </p:spTree>
    <p:extLst>
      <p:ext uri="{BB962C8B-B14F-4D97-AF65-F5344CB8AC3E}">
        <p14:creationId xmlns:p14="http://schemas.microsoft.com/office/powerpoint/2010/main" val="127804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noProof="0" dirty="0"/>
          </a:p>
          <a:p>
            <a:r>
              <a:rPr lang="fr-BE" sz="1800" b="0" i="0" u="none" strike="noStrike" cap="none" baseline="0" dirty="0">
                <a:solidFill>
                  <a:srgbClr val="000000"/>
                </a:solidFill>
                <a:effectLst/>
                <a:uFillTx/>
                <a:latin typeface="Calibri"/>
              </a:rPr>
              <a:t>En option, l'unité de contrôle aveugle. Insister sur le fait que cela n’est pas pertinent pour 2018 et peut tout simplement être laissé dans la caisse.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13</a:t>
            </a:fld>
            <a:endParaRPr lang="en-US" dirty="0"/>
          </a:p>
        </p:txBody>
      </p:sp>
    </p:spTree>
    <p:extLst>
      <p:ext uri="{BB962C8B-B14F-4D97-AF65-F5344CB8AC3E}">
        <p14:creationId xmlns:p14="http://schemas.microsoft.com/office/powerpoint/2010/main" val="30203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14</a:t>
            </a:fld>
            <a:endParaRPr lang="en-US" dirty="0"/>
          </a:p>
        </p:txBody>
      </p:sp>
    </p:spTree>
    <p:extLst>
      <p:ext uri="{BB962C8B-B14F-4D97-AF65-F5344CB8AC3E}">
        <p14:creationId xmlns:p14="http://schemas.microsoft.com/office/powerpoint/2010/main" val="34300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fr-BE" sz="1800" b="0" i="0" u="none" strike="noStrike" cap="none" baseline="0" dirty="0">
                <a:solidFill>
                  <a:srgbClr val="000000"/>
                </a:solidFill>
                <a:effectLst/>
                <a:uFillTx/>
                <a:latin typeface="Calibri"/>
              </a:rPr>
              <a:t>Un scanner portatif est installé sur au moins </a:t>
            </a:r>
            <a:r>
              <a:rPr lang="fr-BE" sz="1800" b="0" i="0" u="none" strike="noStrike" cap="none" baseline="0" dirty="0" smtClean="0">
                <a:solidFill>
                  <a:srgbClr val="000000"/>
                </a:solidFill>
                <a:effectLst/>
                <a:uFillTx/>
                <a:latin typeface="Calibri"/>
              </a:rPr>
              <a:t>un </a:t>
            </a:r>
            <a:r>
              <a:rPr lang="fr-BE" sz="1800" b="0" i="0" u="none" strike="noStrike" cap="none" baseline="0" dirty="0">
                <a:solidFill>
                  <a:srgbClr val="000000"/>
                </a:solidFill>
                <a:effectLst/>
                <a:uFillTx/>
                <a:latin typeface="Calibri"/>
              </a:rPr>
              <a:t>des ordinateurs de vote </a:t>
            </a:r>
            <a:r>
              <a:rPr lang="fr-BE" sz="1800" b="0" i="0" u="none" strike="noStrike" cap="none" baseline="0" dirty="0" smtClean="0">
                <a:solidFill>
                  <a:srgbClr val="000000"/>
                </a:solidFill>
                <a:effectLst/>
                <a:uFillTx/>
                <a:latin typeface="Calibri"/>
              </a:rPr>
              <a:t>dans </a:t>
            </a:r>
            <a:r>
              <a:rPr lang="fr-BE" sz="1800" b="0" i="0" u="none" strike="noStrike" cap="none" baseline="0" dirty="0">
                <a:solidFill>
                  <a:srgbClr val="000000"/>
                </a:solidFill>
                <a:effectLst/>
                <a:uFillTx/>
                <a:latin typeface="Calibri"/>
              </a:rPr>
              <a:t>chaque bureau de vote, afin de donner à l'électeur l'occasion de vérifier le contenu du code QR.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15</a:t>
            </a:fld>
            <a:endParaRPr lang="en-US" dirty="0"/>
          </a:p>
        </p:txBody>
      </p:sp>
    </p:spTree>
    <p:extLst>
      <p:ext uri="{BB962C8B-B14F-4D97-AF65-F5344CB8AC3E}">
        <p14:creationId xmlns:p14="http://schemas.microsoft.com/office/powerpoint/2010/main" val="397941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en-US"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16</a:t>
            </a:fld>
            <a:endParaRPr lang="en-US" dirty="0"/>
          </a:p>
        </p:txBody>
      </p:sp>
    </p:spTree>
    <p:extLst>
      <p:ext uri="{BB962C8B-B14F-4D97-AF65-F5344CB8AC3E}">
        <p14:creationId xmlns:p14="http://schemas.microsoft.com/office/powerpoint/2010/main" val="76545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17</a:t>
            </a:fld>
            <a:endParaRPr lang="en-US" dirty="0"/>
          </a:p>
        </p:txBody>
      </p:sp>
    </p:spTree>
    <p:extLst>
      <p:ext uri="{BB962C8B-B14F-4D97-AF65-F5344CB8AC3E}">
        <p14:creationId xmlns:p14="http://schemas.microsoft.com/office/powerpoint/2010/main" val="186810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Si tout se passe bien, le service technique a maintenant assemblé le scanner de l'urne électorale et le couvercle automatique et l’a monté sur le couvercle de l'urne. De plus, ces pièces assemblées sont soumises à une première phase de test de diagnostic.</a:t>
            </a:r>
          </a:p>
          <a:p>
            <a:endParaRPr lang="nl-NL" noProof="0" dirty="0"/>
          </a:p>
          <a:p>
            <a:r>
              <a:rPr lang="fr-BE" sz="1800" b="0" i="0" u="none" strike="noStrike" cap="none" baseline="0" dirty="0">
                <a:solidFill>
                  <a:srgbClr val="000000"/>
                </a:solidFill>
                <a:effectLst/>
                <a:uFillTx/>
                <a:latin typeface="Calibri"/>
              </a:rPr>
              <a:t>Dans le bureau de vote, le couvercle est placé sur l'urne électorale et doit être connecté au système du président.</a:t>
            </a:r>
          </a:p>
          <a:p>
            <a:endParaRPr lang="nl-NL" noProof="0" dirty="0"/>
          </a:p>
          <a:p>
            <a:r>
              <a:rPr lang="fr-BE" sz="1800" b="0" i="0" u="none" strike="noStrike" cap="none" baseline="0" dirty="0">
                <a:solidFill>
                  <a:srgbClr val="000000"/>
                </a:solidFill>
                <a:effectLst/>
                <a:uFillTx/>
                <a:latin typeface="Calibri"/>
              </a:rPr>
              <a:t>Les 2 clés USB sont contenues dans des enveloppes scellées et doivent être insérées </a:t>
            </a:r>
            <a:r>
              <a:rPr lang="fr-BE" sz="1800" b="0" i="0" u="none" strike="noStrike" cap="none" baseline="0" dirty="0" smtClean="0">
                <a:solidFill>
                  <a:srgbClr val="000000"/>
                </a:solidFill>
                <a:effectLst/>
                <a:uFillTx/>
                <a:latin typeface="Calibri"/>
              </a:rPr>
              <a:t>dans </a:t>
            </a:r>
            <a:r>
              <a:rPr lang="fr-BE" sz="1800" b="0" i="0" u="none" strike="noStrike" cap="none" baseline="0" dirty="0">
                <a:solidFill>
                  <a:srgbClr val="000000"/>
                </a:solidFill>
                <a:effectLst/>
                <a:uFillTx/>
                <a:latin typeface="Calibri"/>
              </a:rPr>
              <a:t>l'urne électronique.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18</a:t>
            </a:fld>
            <a:endParaRPr lang="en-US" dirty="0"/>
          </a:p>
        </p:txBody>
      </p:sp>
    </p:spTree>
    <p:extLst>
      <p:ext uri="{BB962C8B-B14F-4D97-AF65-F5344CB8AC3E}">
        <p14:creationId xmlns:p14="http://schemas.microsoft.com/office/powerpoint/2010/main" val="102235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noProof="0" dirty="0"/>
          </a:p>
          <a:p>
            <a:endParaRPr lang="nl-NL" noProof="0" dirty="0"/>
          </a:p>
          <a:p>
            <a:r>
              <a:rPr lang="fr-BE" sz="1800" b="0" i="0" u="none" strike="noStrike" cap="none" baseline="0" dirty="0">
                <a:solidFill>
                  <a:srgbClr val="000000"/>
                </a:solidFill>
                <a:effectLst/>
                <a:uFillTx/>
                <a:latin typeface="Calibri"/>
              </a:rPr>
              <a:t>À gauche : ordinateur de vote A4-517BE</a:t>
            </a:r>
          </a:p>
          <a:p>
            <a:r>
              <a:rPr lang="fr-BE" sz="1800" b="0" i="0" u="none" strike="noStrike" cap="none" baseline="0" dirty="0">
                <a:solidFill>
                  <a:srgbClr val="000000"/>
                </a:solidFill>
                <a:effectLst/>
                <a:uFillTx/>
                <a:latin typeface="Calibri"/>
              </a:rPr>
              <a:t>À droite : système du président VIU-805BE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19</a:t>
            </a:fld>
            <a:endParaRPr lang="en-US" dirty="0"/>
          </a:p>
        </p:txBody>
      </p:sp>
    </p:spTree>
    <p:extLst>
      <p:ext uri="{BB962C8B-B14F-4D97-AF65-F5344CB8AC3E}">
        <p14:creationId xmlns:p14="http://schemas.microsoft.com/office/powerpoint/2010/main" val="69616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a:t>
            </a:fld>
            <a:endParaRPr lang="en-US" dirty="0"/>
          </a:p>
        </p:txBody>
      </p:sp>
    </p:spTree>
    <p:extLst>
      <p:ext uri="{BB962C8B-B14F-4D97-AF65-F5344CB8AC3E}">
        <p14:creationId xmlns:p14="http://schemas.microsoft.com/office/powerpoint/2010/main" val="408013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a:p>
            <a:endParaRPr lang="nl-NL" noProof="0" dirty="0"/>
          </a:p>
          <a:p>
            <a:r>
              <a:rPr lang="fr-BE" sz="1800" b="0" i="0" u="none" strike="noStrike" cap="none" baseline="0" dirty="0">
                <a:solidFill>
                  <a:srgbClr val="000000"/>
                </a:solidFill>
                <a:effectLst/>
                <a:uFillTx/>
                <a:latin typeface="Calibri"/>
              </a:rPr>
              <a:t>À gauche : système du président</a:t>
            </a:r>
          </a:p>
          <a:p>
            <a:r>
              <a:rPr lang="fr-BE" sz="1800" b="0" i="0" u="none" strike="noStrike" cap="none" baseline="0" dirty="0">
                <a:solidFill>
                  <a:srgbClr val="000000"/>
                </a:solidFill>
                <a:effectLst/>
                <a:uFillTx/>
                <a:latin typeface="Calibri"/>
              </a:rPr>
              <a:t>Au milieu : ordinateur de vote SAES-3370 avec ABLE-D</a:t>
            </a:r>
          </a:p>
          <a:p>
            <a:r>
              <a:rPr lang="fr-BE" sz="1800" b="0" i="0" u="none" strike="noStrike" cap="none" baseline="0" dirty="0">
                <a:solidFill>
                  <a:srgbClr val="000000"/>
                </a:solidFill>
                <a:effectLst/>
                <a:uFillTx/>
                <a:latin typeface="Calibri"/>
              </a:rPr>
              <a:t>À droite : ordinateur de vote SAES-3370</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20</a:t>
            </a:fld>
            <a:endParaRPr lang="en-US" dirty="0"/>
          </a:p>
        </p:txBody>
      </p:sp>
    </p:spTree>
    <p:extLst>
      <p:ext uri="{BB962C8B-B14F-4D97-AF65-F5344CB8AC3E}">
        <p14:creationId xmlns:p14="http://schemas.microsoft.com/office/powerpoint/2010/main" val="9439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21</a:t>
            </a:fld>
            <a:endParaRPr lang="en-US" dirty="0"/>
          </a:p>
        </p:txBody>
      </p:sp>
    </p:spTree>
    <p:extLst>
      <p:ext uri="{BB962C8B-B14F-4D97-AF65-F5344CB8AC3E}">
        <p14:creationId xmlns:p14="http://schemas.microsoft.com/office/powerpoint/2010/main" val="1443289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VÉRIFIEZ QUE LE CÂBLE ENTRE L’URNE ÉLECTORALE ET LE SYSTÈME DU PRÉSIDENT EST ATTACHÉ À UN PIED DE TABLE.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CÂBLE D'ALIMENTATION DE L’URNE ÉLECTORALE N'EST PAS POSITIONNÉ DE FAÇON À REPRÉSENTER UN RISQUE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22</a:t>
            </a:fld>
            <a:endParaRPr lang="en-US" dirty="0"/>
          </a:p>
        </p:txBody>
      </p:sp>
    </p:spTree>
    <p:extLst>
      <p:ext uri="{BB962C8B-B14F-4D97-AF65-F5344CB8AC3E}">
        <p14:creationId xmlns:p14="http://schemas.microsoft.com/office/powerpoint/2010/main" val="1930433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VÉRIFIEZ QUE LE CÂBLE ENTRE L’URNE ÉLECTORALE ET LE SYSTÈME DU PRÉSIDENT EST ATTACHÉ À UN PIED DE TABLE.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CÂBLE D'ALIMENTATION DE L’URNE ÉLECTORALE N'EST PAS POSITIONNÉ DE FAÇON À REPRÉSENTER UN RISQUE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23</a:t>
            </a:fld>
            <a:endParaRPr lang="en-US" dirty="0"/>
          </a:p>
        </p:txBody>
      </p:sp>
    </p:spTree>
    <p:extLst>
      <p:ext uri="{BB962C8B-B14F-4D97-AF65-F5344CB8AC3E}">
        <p14:creationId xmlns:p14="http://schemas.microsoft.com/office/powerpoint/2010/main" val="401269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ISOLOIR DISPOSE D'UNE BOÎTE DE CONTACT ET ASSUREZ-VOUS QUE LE CÂBLE D'ALIMENTATION EST ATTACHÉ À UN PIED DE L’ISOLOIR.</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BOÎTIER D'ALARME EST SUSPENDU À L'EXTÉRIEUR DE L’ISOLOIR ET ASSUREZ-VOUS QUE LE CÂBLE NE SE TROUVE PAS SUR LE PLANCHER DANS LE CHEMIN DE L’ÉLECTEUR.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24</a:t>
            </a:fld>
            <a:endParaRPr lang="en-US" dirty="0"/>
          </a:p>
        </p:txBody>
      </p:sp>
    </p:spTree>
    <p:extLst>
      <p:ext uri="{BB962C8B-B14F-4D97-AF65-F5344CB8AC3E}">
        <p14:creationId xmlns:p14="http://schemas.microsoft.com/office/powerpoint/2010/main" val="708787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NB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ordinateur de vote est équipé d'un nouveau rouleau de papier thermique.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Retirez tous les rouleaux qui étaient déjà placés lors des élections précédentes</a:t>
            </a:r>
            <a:r>
              <a:rPr lang="fr-BE" sz="1800" b="1" i="0" u="none" strike="noStrike" cap="none" baseline="0" dirty="0" smtClean="0">
                <a:solidFill>
                  <a:srgbClr val="000000"/>
                </a:solidFill>
                <a:effectLst/>
                <a:uFillTx/>
                <a:latin typeface="Calibri"/>
              </a:rPr>
              <a:t>.</a:t>
            </a: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25</a:t>
            </a:fld>
            <a:endParaRPr lang="en-US" dirty="0"/>
          </a:p>
        </p:txBody>
      </p:sp>
    </p:spTree>
    <p:extLst>
      <p:ext uri="{BB962C8B-B14F-4D97-AF65-F5344CB8AC3E}">
        <p14:creationId xmlns:p14="http://schemas.microsoft.com/office/powerpoint/2010/main" val="1629752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ISOLOIR DISPOSE D'UNE BOÎTE DE CONTACT ET ASSUREZ-VOUS QUE LE CÂBLE D'ALIMENTATION EST ATTACHÉ À UN PIED DE L’ISOLOIR.</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BOÎTIER D'ALARME EST SUSPENDU À L'EXTÉRIEUR DE L’ISOLOIR ET ASSUREZ-VOUS QUE LE CÂBLE NE SE TROUVE PAS SUR LE PLANCHER DANS LE CHEMIN DE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26</a:t>
            </a:fld>
            <a:endParaRPr lang="en-US" dirty="0"/>
          </a:p>
        </p:txBody>
      </p:sp>
    </p:spTree>
    <p:extLst>
      <p:ext uri="{BB962C8B-B14F-4D97-AF65-F5344CB8AC3E}">
        <p14:creationId xmlns:p14="http://schemas.microsoft.com/office/powerpoint/2010/main" val="2641161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NB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ordinateur de vote est équipé d'un nouveau rouleau de papier thermique.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smtClean="0">
                <a:solidFill>
                  <a:srgbClr val="000000"/>
                </a:solidFill>
                <a:effectLst/>
                <a:uFillTx/>
                <a:latin typeface="+mn-lt"/>
              </a:rPr>
              <a:t>Retirez tous les rouleaux qui étaient déjà placés lors des élections précédentes.</a:t>
            </a:r>
            <a:endParaRPr lang="fr-BE" sz="1800" b="1" i="0" u="none" strike="noStrike" cap="none" baseline="0" dirty="0">
              <a:solidFill>
                <a:srgbClr val="000000"/>
              </a:solidFill>
              <a:effectLst/>
              <a:uFillTx/>
              <a:latin typeface="+mn-lt"/>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27</a:t>
            </a:fld>
            <a:endParaRPr lang="en-US" dirty="0"/>
          </a:p>
        </p:txBody>
      </p:sp>
    </p:spTree>
    <p:extLst>
      <p:ext uri="{BB962C8B-B14F-4D97-AF65-F5344CB8AC3E}">
        <p14:creationId xmlns:p14="http://schemas.microsoft.com/office/powerpoint/2010/main" val="121364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28</a:t>
            </a:fld>
            <a:endParaRPr lang="en-US" dirty="0"/>
          </a:p>
        </p:txBody>
      </p:sp>
    </p:spTree>
    <p:extLst>
      <p:ext uri="{BB962C8B-B14F-4D97-AF65-F5344CB8AC3E}">
        <p14:creationId xmlns:p14="http://schemas.microsoft.com/office/powerpoint/2010/main" val="1756669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29</a:t>
            </a:fld>
            <a:endParaRPr lang="en-US" dirty="0"/>
          </a:p>
        </p:txBody>
      </p:sp>
    </p:spTree>
    <p:extLst>
      <p:ext uri="{BB962C8B-B14F-4D97-AF65-F5344CB8AC3E}">
        <p14:creationId xmlns:p14="http://schemas.microsoft.com/office/powerpoint/2010/main" val="268835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a:t>
            </a:fld>
            <a:endParaRPr lang="en-US" dirty="0"/>
          </a:p>
        </p:txBody>
      </p:sp>
    </p:spTree>
    <p:extLst>
      <p:ext uri="{BB962C8B-B14F-4D97-AF65-F5344CB8AC3E}">
        <p14:creationId xmlns:p14="http://schemas.microsoft.com/office/powerpoint/2010/main" val="3848476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30</a:t>
            </a:fld>
            <a:endParaRPr lang="en-US" dirty="0"/>
          </a:p>
        </p:txBody>
      </p:sp>
    </p:spTree>
    <p:extLst>
      <p:ext uri="{BB962C8B-B14F-4D97-AF65-F5344CB8AC3E}">
        <p14:creationId xmlns:p14="http://schemas.microsoft.com/office/powerpoint/2010/main" val="1010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smtClean="0">
                <a:solidFill>
                  <a:srgbClr val="000000"/>
                </a:solidFill>
                <a:effectLst/>
                <a:uFillTx/>
                <a:latin typeface="Calibri"/>
              </a:rPr>
              <a:t>Code </a:t>
            </a:r>
            <a:r>
              <a:rPr lang="fr-BE" sz="1800" b="0" i="0" u="none" strike="noStrike" cap="none" baseline="0" dirty="0">
                <a:solidFill>
                  <a:srgbClr val="000000"/>
                </a:solidFill>
                <a:effectLst/>
                <a:uFillTx/>
                <a:latin typeface="Calibri"/>
              </a:rPr>
              <a:t>du bureau de vote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Mot de passe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Code PIN pour débloquer les ordinateurs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31</a:t>
            </a:fld>
            <a:endParaRPr lang="en-US" dirty="0"/>
          </a:p>
        </p:txBody>
      </p:sp>
    </p:spTree>
    <p:extLst>
      <p:ext uri="{BB962C8B-B14F-4D97-AF65-F5344CB8AC3E}">
        <p14:creationId xmlns:p14="http://schemas.microsoft.com/office/powerpoint/2010/main" val="3485889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32</a:t>
            </a:fld>
            <a:endParaRPr lang="en-US" dirty="0"/>
          </a:p>
        </p:txBody>
      </p:sp>
    </p:spTree>
    <p:extLst>
      <p:ext uri="{BB962C8B-B14F-4D97-AF65-F5344CB8AC3E}">
        <p14:creationId xmlns:p14="http://schemas.microsoft.com/office/powerpoint/2010/main" val="186139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N'OUBLIEZ PAS D'INSTRUIRE LES PRÉSIDENTS AVANT L’OUVERTURE DU VOTE AFIN DE VÉRIFIER SI L’URNE ÉLECTORALE EST VIDE ET DE SCELLER L’URNE ÉLECTORALE AVEC LES 2 CACHETS gris!!!!!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33</a:t>
            </a:fld>
            <a:endParaRPr lang="en-US" dirty="0"/>
          </a:p>
        </p:txBody>
      </p:sp>
    </p:spTree>
    <p:extLst>
      <p:ext uri="{BB962C8B-B14F-4D97-AF65-F5344CB8AC3E}">
        <p14:creationId xmlns:p14="http://schemas.microsoft.com/office/powerpoint/2010/main" val="1934823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34</a:t>
            </a:fld>
            <a:endParaRPr lang="en-US" dirty="0"/>
          </a:p>
        </p:txBody>
      </p:sp>
    </p:spTree>
    <p:extLst>
      <p:ext uri="{BB962C8B-B14F-4D97-AF65-F5344CB8AC3E}">
        <p14:creationId xmlns:p14="http://schemas.microsoft.com/office/powerpoint/2010/main" val="339010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RETOURNEZ LE FORMULAIRE AVEC LE CODE DU BUREAU DE VOTE ET LE MOT DE PASSE DANS L’ENVELOPPE ET GARDEZ-LE HORS DE PORTÉE DU PUBLIC.</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35</a:t>
            </a:fld>
            <a:endParaRPr lang="en-US" dirty="0"/>
          </a:p>
        </p:txBody>
      </p:sp>
    </p:spTree>
    <p:extLst>
      <p:ext uri="{BB962C8B-B14F-4D97-AF65-F5344CB8AC3E}">
        <p14:creationId xmlns:p14="http://schemas.microsoft.com/office/powerpoint/2010/main" val="2199289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36</a:t>
            </a:fld>
            <a:endParaRPr lang="en-US" dirty="0"/>
          </a:p>
        </p:txBody>
      </p:sp>
    </p:spTree>
    <p:extLst>
      <p:ext uri="{BB962C8B-B14F-4D97-AF65-F5344CB8AC3E}">
        <p14:creationId xmlns:p14="http://schemas.microsoft.com/office/powerpoint/2010/main" val="411625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37</a:t>
            </a:fld>
            <a:endParaRPr lang="en-US" dirty="0"/>
          </a:p>
        </p:txBody>
      </p:sp>
    </p:spTree>
    <p:extLst>
      <p:ext uri="{BB962C8B-B14F-4D97-AF65-F5344CB8AC3E}">
        <p14:creationId xmlns:p14="http://schemas.microsoft.com/office/powerpoint/2010/main" val="3616983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RETOURNEZ LE FORMULAIRE AVEC LE CODE DU BUREAU DE VOTE ET LE MOT DE PASSE DANS L’ENVELOPPE ET GARDEZ-LE HORS DE PORTÉE DU PUBLIC.</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38</a:t>
            </a:fld>
            <a:endParaRPr lang="en-US" dirty="0"/>
          </a:p>
        </p:txBody>
      </p:sp>
    </p:spTree>
    <p:extLst>
      <p:ext uri="{BB962C8B-B14F-4D97-AF65-F5344CB8AC3E}">
        <p14:creationId xmlns:p14="http://schemas.microsoft.com/office/powerpoint/2010/main" val="2295347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39</a:t>
            </a:fld>
            <a:endParaRPr lang="en-US" dirty="0"/>
          </a:p>
        </p:txBody>
      </p:sp>
    </p:spTree>
    <p:extLst>
      <p:ext uri="{BB962C8B-B14F-4D97-AF65-F5344CB8AC3E}">
        <p14:creationId xmlns:p14="http://schemas.microsoft.com/office/powerpoint/2010/main" val="216613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endParaRPr lang="nl-NL"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a:t>
            </a:fld>
            <a:endParaRPr lang="en-US" dirty="0"/>
          </a:p>
        </p:txBody>
      </p:sp>
    </p:spTree>
    <p:extLst>
      <p:ext uri="{BB962C8B-B14F-4D97-AF65-F5344CB8AC3E}">
        <p14:creationId xmlns:p14="http://schemas.microsoft.com/office/powerpoint/2010/main" val="269356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40</a:t>
            </a:fld>
            <a:endParaRPr lang="en-US" dirty="0"/>
          </a:p>
        </p:txBody>
      </p:sp>
    </p:spTree>
    <p:extLst>
      <p:ext uri="{BB962C8B-B14F-4D97-AF65-F5344CB8AC3E}">
        <p14:creationId xmlns:p14="http://schemas.microsoft.com/office/powerpoint/2010/main" val="889224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41</a:t>
            </a:fld>
            <a:endParaRPr lang="en-US" dirty="0"/>
          </a:p>
        </p:txBody>
      </p:sp>
    </p:spTree>
    <p:extLst>
      <p:ext uri="{BB962C8B-B14F-4D97-AF65-F5344CB8AC3E}">
        <p14:creationId xmlns:p14="http://schemas.microsoft.com/office/powerpoint/2010/main" val="2604399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42</a:t>
            </a:fld>
            <a:endParaRPr lang="en-US" dirty="0"/>
          </a:p>
        </p:txBody>
      </p:sp>
    </p:spTree>
    <p:extLst>
      <p:ext uri="{BB962C8B-B14F-4D97-AF65-F5344CB8AC3E}">
        <p14:creationId xmlns:p14="http://schemas.microsoft.com/office/powerpoint/2010/main" val="2961402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43</a:t>
            </a:fld>
            <a:endParaRPr lang="en-US" dirty="0"/>
          </a:p>
        </p:txBody>
      </p:sp>
    </p:spTree>
    <p:extLst>
      <p:ext uri="{BB962C8B-B14F-4D97-AF65-F5344CB8AC3E}">
        <p14:creationId xmlns:p14="http://schemas.microsoft.com/office/powerpoint/2010/main" val="2457380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44</a:t>
            </a:fld>
            <a:endParaRPr lang="en-US" dirty="0"/>
          </a:p>
        </p:txBody>
      </p:sp>
    </p:spTree>
    <p:extLst>
      <p:ext uri="{BB962C8B-B14F-4D97-AF65-F5344CB8AC3E}">
        <p14:creationId xmlns:p14="http://schemas.microsoft.com/office/powerpoint/2010/main" val="1706736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45</a:t>
            </a:fld>
            <a:endParaRPr lang="en-US" dirty="0"/>
          </a:p>
        </p:txBody>
      </p:sp>
    </p:spTree>
    <p:extLst>
      <p:ext uri="{BB962C8B-B14F-4D97-AF65-F5344CB8AC3E}">
        <p14:creationId xmlns:p14="http://schemas.microsoft.com/office/powerpoint/2010/main" val="438784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GARDEZ UN ORDRE FIXE, PAR EX. DE GAUCHE À </a:t>
            </a:r>
            <a:r>
              <a:rPr lang="fr-BE" sz="1800" b="1" i="0" u="none" strike="noStrike" cap="none" baseline="0" dirty="0" smtClean="0">
                <a:solidFill>
                  <a:srgbClr val="000000"/>
                </a:solidFill>
                <a:effectLst/>
                <a:uFillTx/>
                <a:latin typeface="Calibri"/>
              </a:rPr>
              <a:t>DROITE,</a:t>
            </a: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46</a:t>
            </a:fld>
            <a:endParaRPr lang="en-US" dirty="0"/>
          </a:p>
        </p:txBody>
      </p:sp>
    </p:spTree>
    <p:extLst>
      <p:ext uri="{BB962C8B-B14F-4D97-AF65-F5344CB8AC3E}">
        <p14:creationId xmlns:p14="http://schemas.microsoft.com/office/powerpoint/2010/main" val="184341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47</a:t>
            </a:fld>
            <a:endParaRPr lang="en-US" dirty="0"/>
          </a:p>
        </p:txBody>
      </p:sp>
    </p:spTree>
    <p:extLst>
      <p:ext uri="{BB962C8B-B14F-4D97-AF65-F5344CB8AC3E}">
        <p14:creationId xmlns:p14="http://schemas.microsoft.com/office/powerpoint/2010/main" val="2134088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48</a:t>
            </a:fld>
            <a:endParaRPr lang="en-US" dirty="0"/>
          </a:p>
        </p:txBody>
      </p:sp>
    </p:spTree>
    <p:extLst>
      <p:ext uri="{BB962C8B-B14F-4D97-AF65-F5344CB8AC3E}">
        <p14:creationId xmlns:p14="http://schemas.microsoft.com/office/powerpoint/2010/main" val="2490501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49</a:t>
            </a:fld>
            <a:endParaRPr lang="en-US" dirty="0"/>
          </a:p>
        </p:txBody>
      </p:sp>
    </p:spTree>
    <p:extLst>
      <p:ext uri="{BB962C8B-B14F-4D97-AF65-F5344CB8AC3E}">
        <p14:creationId xmlns:p14="http://schemas.microsoft.com/office/powerpoint/2010/main" val="108573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a:t>
            </a:fld>
            <a:endParaRPr lang="en-US" dirty="0"/>
          </a:p>
        </p:txBody>
      </p:sp>
    </p:spTree>
    <p:extLst>
      <p:ext uri="{BB962C8B-B14F-4D97-AF65-F5344CB8AC3E}">
        <p14:creationId xmlns:p14="http://schemas.microsoft.com/office/powerpoint/2010/main" val="733657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cet écran est visible, le processus de démarrage vient de commencer et vous pouvez suivre les étapes à l'écran.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50</a:t>
            </a:fld>
            <a:endParaRPr lang="en-US" dirty="0"/>
          </a:p>
        </p:txBody>
      </p:sp>
    </p:spTree>
    <p:extLst>
      <p:ext uri="{BB962C8B-B14F-4D97-AF65-F5344CB8AC3E}">
        <p14:creationId xmlns:p14="http://schemas.microsoft.com/office/powerpoint/2010/main" val="1246472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un moment donné, le système vous demandera de retirer la clé USB et le processus de démarrage se poursuivra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51</a:t>
            </a:fld>
            <a:endParaRPr lang="en-US" dirty="0"/>
          </a:p>
        </p:txBody>
      </p:sp>
    </p:spTree>
    <p:extLst>
      <p:ext uri="{BB962C8B-B14F-4D97-AF65-F5344CB8AC3E}">
        <p14:creationId xmlns:p14="http://schemas.microsoft.com/office/powerpoint/2010/main" val="298687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tout le système a vérifié que toutes les pièces fonctionnent correctement, cet écran apparaîtra peu de temps avant que l'ordinateur de vote ne soit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52</a:t>
            </a:fld>
            <a:endParaRPr lang="en-US" dirty="0"/>
          </a:p>
        </p:txBody>
      </p:sp>
    </p:spTree>
    <p:extLst>
      <p:ext uri="{BB962C8B-B14F-4D97-AF65-F5344CB8AC3E}">
        <p14:creationId xmlns:p14="http://schemas.microsoft.com/office/powerpoint/2010/main" val="3488168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L'ordinateur de vote est maintenant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53</a:t>
            </a:fld>
            <a:endParaRPr lang="en-US" dirty="0"/>
          </a:p>
        </p:txBody>
      </p:sp>
    </p:spTree>
    <p:extLst>
      <p:ext uri="{BB962C8B-B14F-4D97-AF65-F5344CB8AC3E}">
        <p14:creationId xmlns:p14="http://schemas.microsoft.com/office/powerpoint/2010/main" val="7740894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54</a:t>
            </a:fld>
            <a:endParaRPr lang="en-US" dirty="0"/>
          </a:p>
        </p:txBody>
      </p:sp>
    </p:spTree>
    <p:extLst>
      <p:ext uri="{BB962C8B-B14F-4D97-AF65-F5344CB8AC3E}">
        <p14:creationId xmlns:p14="http://schemas.microsoft.com/office/powerpoint/2010/main" val="1871445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cet écran est visible, le processus de démarrage vient de commencer et vous pouvez suivre les étapes à l'écran.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55</a:t>
            </a:fld>
            <a:endParaRPr lang="en-US" dirty="0"/>
          </a:p>
        </p:txBody>
      </p:sp>
    </p:spTree>
    <p:extLst>
      <p:ext uri="{BB962C8B-B14F-4D97-AF65-F5344CB8AC3E}">
        <p14:creationId xmlns:p14="http://schemas.microsoft.com/office/powerpoint/2010/main" val="1486029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un moment donné, le système vous demandera de retirer la clé USB et le processus de démarrage se poursuivra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56</a:t>
            </a:fld>
            <a:endParaRPr lang="en-US" dirty="0"/>
          </a:p>
        </p:txBody>
      </p:sp>
    </p:spTree>
    <p:extLst>
      <p:ext uri="{BB962C8B-B14F-4D97-AF65-F5344CB8AC3E}">
        <p14:creationId xmlns:p14="http://schemas.microsoft.com/office/powerpoint/2010/main" val="2279160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tout le système a vérifié que toutes les pièces fonctionnent correctement, cet écran apparaîtra peu de temps avant que l'ordinateur de vote ne soit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57</a:t>
            </a:fld>
            <a:endParaRPr lang="en-US" dirty="0"/>
          </a:p>
        </p:txBody>
      </p:sp>
    </p:spTree>
    <p:extLst>
      <p:ext uri="{BB962C8B-B14F-4D97-AF65-F5344CB8AC3E}">
        <p14:creationId xmlns:p14="http://schemas.microsoft.com/office/powerpoint/2010/main" val="3617930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L'ordinateur de vote est maintenant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58</a:t>
            </a:fld>
            <a:endParaRPr lang="en-US" dirty="0"/>
          </a:p>
        </p:txBody>
      </p:sp>
    </p:spTree>
    <p:extLst>
      <p:ext uri="{BB962C8B-B14F-4D97-AF65-F5344CB8AC3E}">
        <p14:creationId xmlns:p14="http://schemas.microsoft.com/office/powerpoint/2010/main" val="3908900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59</a:t>
            </a:fld>
            <a:endParaRPr lang="en-US" dirty="0"/>
          </a:p>
        </p:txBody>
      </p:sp>
    </p:spTree>
    <p:extLst>
      <p:ext uri="{BB962C8B-B14F-4D97-AF65-F5344CB8AC3E}">
        <p14:creationId xmlns:p14="http://schemas.microsoft.com/office/powerpoint/2010/main" val="176787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a:t>
            </a:fld>
            <a:endParaRPr lang="en-US" dirty="0"/>
          </a:p>
        </p:txBody>
      </p:sp>
    </p:spTree>
    <p:extLst>
      <p:ext uri="{BB962C8B-B14F-4D97-AF65-F5344CB8AC3E}">
        <p14:creationId xmlns:p14="http://schemas.microsoft.com/office/powerpoint/2010/main" val="262771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tous les ordinateurs de vote ont été démarrés dans tous les isoloirs, la clé USB peut être remise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système du président connecté vérifiera ensuite un certain nombre d’étapes avant que le vote ne puisse être ouvert.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60</a:t>
            </a:fld>
            <a:endParaRPr lang="en-US" dirty="0"/>
          </a:p>
        </p:txBody>
      </p:sp>
    </p:spTree>
    <p:extLst>
      <p:ext uri="{BB962C8B-B14F-4D97-AF65-F5344CB8AC3E}">
        <p14:creationId xmlns:p14="http://schemas.microsoft.com/office/powerpoint/2010/main" val="30259637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la dernière étape, appuyez sur le bouton de fin pour </a:t>
            </a:r>
            <a:r>
              <a:rPr lang="fr-BE" sz="1800" b="0" i="0" u="none" strike="noStrike" cap="none" baseline="0" dirty="0" smtClean="0">
                <a:solidFill>
                  <a:srgbClr val="000000"/>
                </a:solidFill>
                <a:effectLst/>
                <a:uFillTx/>
                <a:latin typeface="Calibri"/>
              </a:rPr>
              <a:t>ouvrir le scrutin</a:t>
            </a:r>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61</a:t>
            </a:fld>
            <a:endParaRPr lang="en-US" dirty="0"/>
          </a:p>
        </p:txBody>
      </p:sp>
    </p:spTree>
    <p:extLst>
      <p:ext uri="{BB962C8B-B14F-4D97-AF65-F5344CB8AC3E}">
        <p14:creationId xmlns:p14="http://schemas.microsoft.com/office/powerpoint/2010/main" val="862744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la dernière étape, appuyez sur le bouton de fin pour ouvrir le </a:t>
            </a:r>
            <a:r>
              <a:rPr lang="fr-BE" sz="1800" b="0" i="0" u="none" strike="noStrike" cap="none" baseline="0" dirty="0" smtClean="0">
                <a:solidFill>
                  <a:srgbClr val="000000"/>
                </a:solidFill>
                <a:effectLst/>
                <a:uFillTx/>
                <a:latin typeface="Calibri"/>
              </a:rPr>
              <a:t>scrutin</a:t>
            </a:r>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62</a:t>
            </a:fld>
            <a:endParaRPr lang="en-US" dirty="0"/>
          </a:p>
        </p:txBody>
      </p:sp>
    </p:spTree>
    <p:extLst>
      <p:ext uri="{BB962C8B-B14F-4D97-AF65-F5344CB8AC3E}">
        <p14:creationId xmlns:p14="http://schemas.microsoft.com/office/powerpoint/2010/main" val="1057049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63</a:t>
            </a:fld>
            <a:endParaRPr lang="en-US" dirty="0"/>
          </a:p>
        </p:txBody>
      </p:sp>
    </p:spTree>
    <p:extLst>
      <p:ext uri="{BB962C8B-B14F-4D97-AF65-F5344CB8AC3E}">
        <p14:creationId xmlns:p14="http://schemas.microsoft.com/office/powerpoint/2010/main" val="3280411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partir de cet écran, il est seulement important de sélectionner le bouton « Ouvrir l’élection ». Toutes les autres options ne sont pas pertinentes pour le bureau de vote et les présidents ne doivent pas être encouragés à ouvrir ces menus plus techniques.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64</a:t>
            </a:fld>
            <a:endParaRPr lang="en-US" dirty="0"/>
          </a:p>
        </p:txBody>
      </p:sp>
    </p:spTree>
    <p:extLst>
      <p:ext uri="{BB962C8B-B14F-4D97-AF65-F5344CB8AC3E}">
        <p14:creationId xmlns:p14="http://schemas.microsoft.com/office/powerpoint/2010/main" val="3038179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partir de cet écran, il est seulement important de sélectionner le bouton « Ouvrir l’élection ». Toutes les autres options ne sont pas pertinentes pour le bureau de vote et les présidents ne doivent pas être encouragés à ouvrir ces menus plus techniques.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65</a:t>
            </a:fld>
            <a:endParaRPr lang="en-US" dirty="0"/>
          </a:p>
        </p:txBody>
      </p:sp>
    </p:spTree>
    <p:extLst>
      <p:ext uri="{BB962C8B-B14F-4D97-AF65-F5344CB8AC3E}">
        <p14:creationId xmlns:p14="http://schemas.microsoft.com/office/powerpoint/2010/main" val="768162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arrivez à la dernière étape du démarrage du bureau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 principe, vous êtes maintenant prêt et vous pouvez vérifier encore une fois si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ordinateurs de vote dans les isoloirs sont prêts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Sont-ils bien préparés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écrans sont-ils allumés avec le message que la carte doit être insérée dans le lecteur de carte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couvercles sont-ils fermés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rideaux sont-ils fermés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boîtiers d'alarme sont visibles à l'extérieur de l'isoloir</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toutes les listes électorales sont affichées dans l'isoloir</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l'urne électronique est bien présentée :</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A-t-on vérifié que l'urne électorale est vide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couvercle est-il scellé </a:t>
            </a:r>
            <a:endParaRPr lang="fr-BE" sz="1800" b="0" i="0" u="none" strike="noStrike" cap="none" baseline="0" dirty="0" smtClean="0">
              <a:solidFill>
                <a:srgbClr val="000000"/>
              </a:solidFill>
              <a:effectLst/>
              <a:uFillTx/>
              <a:latin typeface="Calibri"/>
            </a:endParaRP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smtClean="0">
                <a:solidFill>
                  <a:srgbClr val="000000"/>
                </a:solidFill>
                <a:effectLst/>
                <a:uFillTx/>
                <a:latin typeface="Calibri"/>
              </a:rPr>
              <a:t>Le </a:t>
            </a:r>
            <a:r>
              <a:rPr lang="fr-BE" sz="1800" b="0" i="0" u="none" strike="noStrike" cap="none" baseline="0" dirty="0">
                <a:solidFill>
                  <a:srgbClr val="000000"/>
                </a:solidFill>
                <a:effectLst/>
                <a:uFillTx/>
                <a:latin typeface="Calibri"/>
              </a:rPr>
              <a:t>couvercle à l'arrière de l'urne est-il fermé</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couvercle électronique de l'urne est-il fermé et le voyant est-il rouge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jeu de câbles est-il solidement fixé à un pied de table et aucun câble n'est posé au sol</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système du président est allumé et à l'écran, vous pouvez choisir entre « fermer le vote » ou « activer les cartes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 est prêt sur la table du président, la liste des électeurs, un stylo, un timbre, des cartes à puce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toutes les tâches sont-elles divisées ? Qui se tient à l'entrée, à l'urne électorale, à côté de l'isoloir, qui s'assoit sur quelle chaise et qui fait quoi, tout le monde a-t-il prêté serment, etc.</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800" b="0" i="0" u="none" strike="noStrike" cap="none" baseline="0" dirty="0">
                <a:solidFill>
                  <a:srgbClr val="000000"/>
                </a:solidFill>
                <a:effectLst/>
                <a:uFillTx/>
                <a:latin typeface="Calibri"/>
              </a:rPr>
              <a:t>Après cela, tous les membres du bureau de vote peuvent choisir leur position et le président peut ouvrir le bureau de vote pour laisser entrer le premier électeur.</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600" b="1" i="0" u="none" strike="noStrike" cap="none" baseline="0" dirty="0">
                <a:solidFill>
                  <a:srgbClr val="000000"/>
                </a:solidFill>
                <a:effectLst/>
                <a:uFillTx/>
                <a:latin typeface="Calibri"/>
              </a:rPr>
              <a:t>ATTENTION : VÉRIFIEZ QUE TOUT EST PRÊT AVANT 8H00 POUR POUVOIR OUVRIR LE </a:t>
            </a:r>
            <a:r>
              <a:rPr lang="fr-BE" sz="1600" b="1" i="0" u="none" strike="noStrike" cap="none" baseline="0" dirty="0" smtClean="0">
                <a:solidFill>
                  <a:srgbClr val="000000"/>
                </a:solidFill>
                <a:effectLst/>
                <a:uFillTx/>
                <a:latin typeface="Calibri"/>
              </a:rPr>
              <a:t>SCRUTIN </a:t>
            </a:r>
            <a:r>
              <a:rPr lang="fr-BE" sz="1600" b="1" i="0" u="none" strike="noStrike" cap="none" baseline="0" dirty="0">
                <a:solidFill>
                  <a:srgbClr val="000000"/>
                </a:solidFill>
                <a:effectLst/>
                <a:uFillTx/>
                <a:latin typeface="Calibri"/>
              </a:rPr>
              <a:t>À TEMPS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66</a:t>
            </a:fld>
            <a:endParaRPr lang="en-US" dirty="0"/>
          </a:p>
        </p:txBody>
      </p:sp>
    </p:spTree>
    <p:extLst>
      <p:ext uri="{BB962C8B-B14F-4D97-AF65-F5344CB8AC3E}">
        <p14:creationId xmlns:p14="http://schemas.microsoft.com/office/powerpoint/2010/main" val="1369142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67</a:t>
            </a:fld>
            <a:endParaRPr lang="en-US" dirty="0"/>
          </a:p>
        </p:txBody>
      </p:sp>
    </p:spTree>
    <p:extLst>
      <p:ext uri="{BB962C8B-B14F-4D97-AF65-F5344CB8AC3E}">
        <p14:creationId xmlns:p14="http://schemas.microsoft.com/office/powerpoint/2010/main" val="31209623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commencer le vote en activant les cartes et en les distribuant aux électeurs qui se sont identifiés, qui ont une lettre de convocation et qui figurent dans la liste des électeurs de ce bureau de vote et qui n'ont pas voté auparavant.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68</a:t>
            </a:fld>
            <a:endParaRPr lang="en-US" dirty="0"/>
          </a:p>
        </p:txBody>
      </p:sp>
    </p:spTree>
    <p:extLst>
      <p:ext uri="{BB962C8B-B14F-4D97-AF65-F5344CB8AC3E}">
        <p14:creationId xmlns:p14="http://schemas.microsoft.com/office/powerpoint/2010/main" val="20652047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Calibri"/>
              </a:rPr>
              <a:t>Les </a:t>
            </a:r>
            <a:r>
              <a:rPr lang="fr-BE" sz="1800" b="0" i="0" u="none" strike="noStrike" cap="none" baseline="0" dirty="0">
                <a:solidFill>
                  <a:srgbClr val="000000"/>
                </a:solidFill>
                <a:effectLst/>
                <a:uFillTx/>
                <a:latin typeface="Calibri"/>
              </a:rPr>
              <a:t>cartes peuvent simplement être insérées de la manière indiquée dans le lecteur de carte intégré.</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69</a:t>
            </a:fld>
            <a:endParaRPr lang="en-US" dirty="0"/>
          </a:p>
        </p:txBody>
      </p:sp>
    </p:spTree>
    <p:extLst>
      <p:ext uri="{BB962C8B-B14F-4D97-AF65-F5344CB8AC3E}">
        <p14:creationId xmlns:p14="http://schemas.microsoft.com/office/powerpoint/2010/main" val="255371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a:t>
            </a:fld>
            <a:endParaRPr lang="en-US" dirty="0"/>
          </a:p>
        </p:txBody>
      </p:sp>
    </p:spTree>
    <p:extLst>
      <p:ext uri="{BB962C8B-B14F-4D97-AF65-F5344CB8AC3E}">
        <p14:creationId xmlns:p14="http://schemas.microsoft.com/office/powerpoint/2010/main" val="501883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la « coche » verte apparaît, vous pouvez retirer la carte du lecteur de carte et la remettre à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demandez à l’électeur de se rendre dans un isoloir vide et de fermer le rideau derrière lui.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répéter cette procédure pour chaque électeur qui s’est correctement identifié et qui peut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VEILLEZ À CE QU’IL Y AIT UNE BONNE RÉPARTITION DES ÉLECTEURS SUR TOUS LES ISOLOIRS. CELA ÉVITERA QUE LE PAPIER D’UN ORDINATEUR DE VOTE SE VIDE PLUS RAPIDEMENT ET QUE VOUS DEVIEZ LE REMPLACER.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70</a:t>
            </a:fld>
            <a:endParaRPr lang="en-US" dirty="0"/>
          </a:p>
        </p:txBody>
      </p:sp>
    </p:spTree>
    <p:extLst>
      <p:ext uri="{BB962C8B-B14F-4D97-AF65-F5344CB8AC3E}">
        <p14:creationId xmlns:p14="http://schemas.microsoft.com/office/powerpoint/2010/main" val="31446875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commencer le vote en activant les cartes et en les distribuant aux électeurs qui se sont identifiés, qui ont une lettre de convocation et qui figurent dans la liste des électeurs de ce bureau de vote et qui n'ont pas voté auparavant.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71</a:t>
            </a:fld>
            <a:endParaRPr lang="en-US" dirty="0"/>
          </a:p>
        </p:txBody>
      </p:sp>
    </p:spTree>
    <p:extLst>
      <p:ext uri="{BB962C8B-B14F-4D97-AF65-F5344CB8AC3E}">
        <p14:creationId xmlns:p14="http://schemas.microsoft.com/office/powerpoint/2010/main" val="1701752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Calibri"/>
              </a:rPr>
              <a:t>Les </a:t>
            </a:r>
            <a:r>
              <a:rPr lang="fr-BE" sz="1800" b="0" i="0" u="none" strike="noStrike" cap="none" baseline="0" dirty="0">
                <a:solidFill>
                  <a:srgbClr val="000000"/>
                </a:solidFill>
                <a:effectLst/>
                <a:uFillTx/>
                <a:latin typeface="Calibri"/>
              </a:rPr>
              <a:t>cartes peuvent simplement être insérées de la manière indiquée dans le lecteur de carte connecté.</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72</a:t>
            </a:fld>
            <a:endParaRPr lang="en-US" dirty="0"/>
          </a:p>
        </p:txBody>
      </p:sp>
    </p:spTree>
    <p:extLst>
      <p:ext uri="{BB962C8B-B14F-4D97-AF65-F5344CB8AC3E}">
        <p14:creationId xmlns:p14="http://schemas.microsoft.com/office/powerpoint/2010/main" val="21682932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la « coche » verte apparaît, vous pouvez retirer la carte du lecteur de carte et la remettre à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demandez à l’électeur de se rendre dans un isoloir vide et de fermer le rideau derrière lui.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répéter cette procédure pour chaque électeur qui s’est correctement identifié et qui peut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VEILLEZ À CE QU’IL Y AIT UNE BONNE RÉPARTITION DES ÉLECTEURS SUR TOUS LES ISOLOIRS. CELA ÉVITERA QUE LE PAPIER D’UN ORDINATEUR DE VOTE SE VIDE PLUS RAPIDEMENT ET QUE VOUS DEVIEZ LE REMPLACER.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73</a:t>
            </a:fld>
            <a:endParaRPr lang="en-US" dirty="0"/>
          </a:p>
        </p:txBody>
      </p:sp>
    </p:spTree>
    <p:extLst>
      <p:ext uri="{BB962C8B-B14F-4D97-AF65-F5344CB8AC3E}">
        <p14:creationId xmlns:p14="http://schemas.microsoft.com/office/powerpoint/2010/main" val="8827292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assurez-vous que la carte d'électeur (carte à puce) est d'abord prise avant que l'électeur ne scanne son bulletin de vote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 électeur a scanné son bulletin de vote, le président peut le voir en 2 points sur l'écran de son système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Une barre bleue apparaît temporairement avec le message « Vote enregistré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compteur du nombre d'électeurs augmente.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assurez-vous que l'électeur dépose son bulletin de vote dans l'urne électronique lorsque le couvercle automatique s'ouvre.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Si cela n’est pas fait avant que le couvercle soit refermé, vous devrez demander à l'électeur de scanner à nouveau son bulletin de vote. Le couvercle s'ouvre alors à nouveau.</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74</a:t>
            </a:fld>
            <a:endParaRPr lang="en-US" dirty="0"/>
          </a:p>
        </p:txBody>
      </p:sp>
    </p:spTree>
    <p:extLst>
      <p:ext uri="{BB962C8B-B14F-4D97-AF65-F5344CB8AC3E}">
        <p14:creationId xmlns:p14="http://schemas.microsoft.com/office/powerpoint/2010/main" val="32269233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assurez-vous que la carte d'électeur (carte à puce) est d'abord prise avant que l'électeur ne scanne son bulletin de vote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 électeur a scanné son bulletin de vote, le président peut le voir en 2 points sur l'écran de son système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Une barre bleue apparaît temporairement avec le message « Vote enregistré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compteur du nombre d'électeurs augmente.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assurez-vous que l'électeur dépose son bulletin de vote dans l'urne électronique lorsque le couvercle automatique s'ouvre.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Si cela n’est pas fait avant que le couvercle soit refermé, vous devrez demander à l'électeur de scanner à nouveau son bulletin de vote. Le couvercle s'ouvre alors à nouveau.</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75</a:t>
            </a:fld>
            <a:endParaRPr lang="en-US" dirty="0"/>
          </a:p>
        </p:txBody>
      </p:sp>
    </p:spTree>
    <p:extLst>
      <p:ext uri="{BB962C8B-B14F-4D97-AF65-F5344CB8AC3E}">
        <p14:creationId xmlns:p14="http://schemas.microsoft.com/office/powerpoint/2010/main" val="6920695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76</a:t>
            </a:fld>
            <a:endParaRPr lang="en-US" dirty="0"/>
          </a:p>
        </p:txBody>
      </p:sp>
    </p:spTree>
    <p:extLst>
      <p:ext uri="{BB962C8B-B14F-4D97-AF65-F5344CB8AC3E}">
        <p14:creationId xmlns:p14="http://schemas.microsoft.com/office/powerpoint/2010/main" val="21428990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a:t>
            </a:r>
            <a:r>
              <a:rPr lang="fr-BE" sz="1800" b="0" i="0" u="none" strike="noStrike" cap="none" baseline="0" dirty="0" smtClean="0">
                <a:solidFill>
                  <a:srgbClr val="000000"/>
                </a:solidFill>
                <a:effectLst/>
                <a:uFillTx/>
                <a:latin typeface="Calibri"/>
              </a:rPr>
              <a:t>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fr-BE" sz="1800" b="0"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smtClean="0">
                <a:solidFill>
                  <a:srgbClr val="000000"/>
                </a:solidFill>
                <a:effectLst/>
                <a:uFillTx/>
                <a:latin typeface="+mn-lt"/>
              </a:rPr>
              <a:t>Tous les électeurs admis dans le bureau de vote avant l’heure de fermeture peuvent toujours voter.</a:t>
            </a:r>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smtClean="0">
                <a:solidFill>
                  <a:srgbClr val="000000"/>
                </a:solidFill>
                <a:effectLst/>
                <a:uFillTx/>
                <a:latin typeface="+mn-lt"/>
              </a:rPr>
              <a:t>Après que le dernier électeur admis dans le bureau de vote a donné son vote, le président active le menu dans lequel le vote peut être clôturé. </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77</a:t>
            </a:fld>
            <a:endParaRPr lang="en-US" dirty="0"/>
          </a:p>
        </p:txBody>
      </p:sp>
    </p:spTree>
    <p:extLst>
      <p:ext uri="{BB962C8B-B14F-4D97-AF65-F5344CB8AC3E}">
        <p14:creationId xmlns:p14="http://schemas.microsoft.com/office/powerpoint/2010/main" val="11576638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a:t>
            </a:r>
            <a:r>
              <a:rPr lang="fr-BE" sz="1800" b="0" i="0" u="none" strike="noStrike" cap="none" baseline="0" dirty="0" smtClean="0">
                <a:solidFill>
                  <a:srgbClr val="000000"/>
                </a:solidFill>
                <a:effectLst/>
                <a:uFillTx/>
                <a:latin typeface="Calibri"/>
              </a:rPr>
              <a:t>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smtClean="0">
                <a:solidFill>
                  <a:srgbClr val="000000"/>
                </a:solidFill>
                <a:effectLst/>
                <a:uFillTx/>
                <a:latin typeface="Calibri"/>
              </a:rPr>
              <a:t>Tous les électeurs admis dans le bureau de vote avant l’heure de fermeture peuvent toujours voter.</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smtClean="0">
                <a:solidFill>
                  <a:srgbClr val="000000"/>
                </a:solidFill>
                <a:effectLst/>
                <a:uFillTx/>
                <a:latin typeface="Calibri"/>
              </a:rPr>
              <a:t>Après que le dernier électeur admis dans le bureau de vote a donné son vote, le président active le menu dans lequel le vote peut être clôturé. </a:t>
            </a:r>
            <a:endParaRPr lang="fr-BE" sz="32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78</a:t>
            </a:fld>
            <a:endParaRPr lang="en-US" dirty="0"/>
          </a:p>
        </p:txBody>
      </p:sp>
    </p:spTree>
    <p:extLst>
      <p:ext uri="{BB962C8B-B14F-4D97-AF65-F5344CB8AC3E}">
        <p14:creationId xmlns:p14="http://schemas.microsoft.com/office/powerpoint/2010/main" val="3682867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président choisit l'option « Clôturer le vote » et demande à tous les assesseurs d'éteindre les ordinateurs de vote afin d'empêcher l'impression de nouveaux bulletins de vote.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79</a:t>
            </a:fld>
            <a:endParaRPr lang="en-US" dirty="0"/>
          </a:p>
        </p:txBody>
      </p:sp>
    </p:spTree>
    <p:extLst>
      <p:ext uri="{BB962C8B-B14F-4D97-AF65-F5344CB8AC3E}">
        <p14:creationId xmlns:p14="http://schemas.microsoft.com/office/powerpoint/2010/main" val="318577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a:t>
            </a:fld>
            <a:endParaRPr lang="en-US" dirty="0"/>
          </a:p>
        </p:txBody>
      </p:sp>
    </p:spTree>
    <p:extLst>
      <p:ext uri="{BB962C8B-B14F-4D97-AF65-F5344CB8AC3E}">
        <p14:creationId xmlns:p14="http://schemas.microsoft.com/office/powerpoint/2010/main" val="31199201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président choisit l'option « Confirmer » et demande à tous les assesseurs d'éteindre les ordinateurs de vote afin d'empêcher l'impression de nouveaux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Le système prendra ensuite un certain nombre de mesures pour s'assurer que tous les votes sont comptés et enregistrés de manière sécurisée.</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Tout au long de ces étapes, un certain nombre d’écrans différents s’affichent pour informer le président que ces étapes ont été correctement effectuées et que le président sait qu’il doit attendre la prochaine action</a:t>
            </a:r>
            <a:r>
              <a:rPr lang="fr-BE" sz="1200" b="1" i="0" u="none" strike="noStrike" cap="none" baseline="0" dirty="0" smtClean="0">
                <a:solidFill>
                  <a:srgbClr val="000000"/>
                </a:solidFill>
                <a:effectLst/>
                <a:uFillTx/>
                <a:latin typeface="Calibri"/>
              </a:rPr>
              <a:t>.</a:t>
            </a:r>
            <a:endParaRPr lang="fr-BE" sz="12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80</a:t>
            </a:fld>
            <a:endParaRPr lang="en-US" dirty="0"/>
          </a:p>
        </p:txBody>
      </p:sp>
    </p:spTree>
    <p:extLst>
      <p:ext uri="{BB962C8B-B14F-4D97-AF65-F5344CB8AC3E}">
        <p14:creationId xmlns:p14="http://schemas.microsoft.com/office/powerpoint/2010/main" val="1930482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système du président demandera à un moment donné au bureau de vote de prendre une clé USB dans l’urne électronique et de l’utiliser avec l’un des ordinateurs de vote pour imprimer un rapport des chiffres clés.</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Ce rapport est très important et doit être signé par tous les membres du bureau de vote. </a:t>
            </a:r>
            <a:r>
              <a:rPr lang="fr-BE" sz="1800" b="0" i="0" u="none" strike="noStrike" cap="none" baseline="0" dirty="0">
                <a:solidFill>
                  <a:srgbClr val="000000"/>
                </a:solidFill>
                <a:effectLst/>
                <a:uFillTx/>
                <a:latin typeface="Calibri"/>
              </a:rPr>
              <a:t>Les témoins du bureau de vote peuvent également signer. </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Ce rapport est utilisé au </a:t>
            </a:r>
            <a:r>
              <a:rPr lang="fr-BE" sz="1800" b="1" i="0" u="none" strike="noStrike" cap="none" baseline="0" dirty="0" smtClean="0">
                <a:solidFill>
                  <a:srgbClr val="000000"/>
                </a:solidFill>
                <a:effectLst/>
                <a:uFillTx/>
                <a:latin typeface="Calibri"/>
              </a:rPr>
              <a:t>bureau principal </a:t>
            </a:r>
            <a:r>
              <a:rPr lang="fr-BE" sz="1800" b="1" i="0" u="none" strike="noStrike" cap="none" baseline="0" dirty="0">
                <a:solidFill>
                  <a:srgbClr val="000000"/>
                </a:solidFill>
                <a:effectLst/>
                <a:uFillTx/>
                <a:latin typeface="Calibri"/>
              </a:rPr>
              <a:t>pour déterminer si le résultat du bureau de vote, tel qu’il est sauvegardé sur les clés USB et renvoyé, provient réellement du bureau de vote et n’a pas changé depuis que les clés USB ont quitté le bureau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81</a:t>
            </a:fld>
            <a:endParaRPr lang="en-US" dirty="0"/>
          </a:p>
        </p:txBody>
      </p:sp>
    </p:spTree>
    <p:extLst>
      <p:ext uri="{BB962C8B-B14F-4D97-AF65-F5344CB8AC3E}">
        <p14:creationId xmlns:p14="http://schemas.microsoft.com/office/powerpoint/2010/main" val="30103832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 L'ORDINATEUR DE VOTE DOIT ÊTRE ÉTEINT AVANT </a:t>
            </a:r>
            <a:r>
              <a:rPr lang="fr-BE" sz="1800" b="1" i="0" u="none" strike="noStrike" cap="none" baseline="0" dirty="0" smtClean="0">
                <a:solidFill>
                  <a:srgbClr val="000000"/>
                </a:solidFill>
                <a:effectLst/>
                <a:uFillTx/>
                <a:latin typeface="Calibri"/>
              </a:rPr>
              <a:t>D’INSERER LA </a:t>
            </a:r>
            <a:r>
              <a:rPr lang="fr-BE" sz="1800" b="1" i="0" u="none" strike="noStrike" cap="none" baseline="0" dirty="0">
                <a:solidFill>
                  <a:srgbClr val="000000"/>
                </a:solidFill>
                <a:effectLst/>
                <a:uFillTx/>
                <a:latin typeface="Calibri"/>
              </a:rPr>
              <a:t>CLÉ </a:t>
            </a:r>
            <a:r>
              <a:rPr lang="fr-BE" sz="1800" b="1" i="0" u="none" strike="noStrike" cap="none" baseline="0" dirty="0" smtClean="0">
                <a:solidFill>
                  <a:srgbClr val="000000"/>
                </a:solidFill>
                <a:effectLst/>
                <a:uFillTx/>
                <a:latin typeface="Calibri"/>
              </a:rPr>
              <a:t>USB ET LE REDEMARRAGE DE </a:t>
            </a:r>
            <a:r>
              <a:rPr lang="fr-BE" sz="1800" b="1" i="0" u="none" strike="noStrike" cap="none" baseline="0" dirty="0">
                <a:solidFill>
                  <a:srgbClr val="000000"/>
                </a:solidFill>
                <a:effectLst/>
                <a:uFillTx/>
                <a:latin typeface="Calibri"/>
              </a:rPr>
              <a:t>L'ORDINATEUR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82</a:t>
            </a:fld>
            <a:endParaRPr lang="en-US" dirty="0"/>
          </a:p>
        </p:txBody>
      </p:sp>
    </p:spTree>
    <p:extLst>
      <p:ext uri="{BB962C8B-B14F-4D97-AF65-F5344CB8AC3E}">
        <p14:creationId xmlns:p14="http://schemas.microsoft.com/office/powerpoint/2010/main" val="37630243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smtClean="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smtClean="0">
                <a:solidFill>
                  <a:srgbClr val="000000"/>
                </a:solidFill>
                <a:effectLst/>
                <a:uFillTx/>
                <a:latin typeface="+mn-lt"/>
              </a:rPr>
              <a:t>ATTENTION : L'ORDINATEUR DE VOTE DOIT ÊTRE ÉTEINT AVANT D’INSERER LA CLÉ USB ET LE REDEMARRAGE DE L'ORDINATEUR DE VOTE.</a:t>
            </a:r>
            <a:endParaRPr lang="fr-BE" sz="1200" b="1" i="0" u="none" strike="noStrike" cap="none" baseline="0" dirty="0">
              <a:solidFill>
                <a:srgbClr val="000000"/>
              </a:solidFill>
              <a:effectLst/>
              <a:uFillTx/>
              <a:latin typeface="+mn-lt"/>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83</a:t>
            </a:fld>
            <a:endParaRPr lang="en-US" dirty="0"/>
          </a:p>
        </p:txBody>
      </p:sp>
    </p:spTree>
    <p:extLst>
      <p:ext uri="{BB962C8B-B14F-4D97-AF65-F5344CB8AC3E}">
        <p14:creationId xmlns:p14="http://schemas.microsoft.com/office/powerpoint/2010/main" val="1306797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fr-BE" sz="1800" b="1" i="0" u="none" strike="noStrike" cap="none" baseline="0" dirty="0">
              <a:solidFill>
                <a:srgbClr val="000000"/>
              </a:solidFill>
              <a:effectLst/>
              <a:uFillTx/>
              <a:latin typeface="+mn-lt"/>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84</a:t>
            </a:fld>
            <a:endParaRPr lang="en-US" dirty="0"/>
          </a:p>
        </p:txBody>
      </p:sp>
    </p:spTree>
    <p:extLst>
      <p:ext uri="{BB962C8B-B14F-4D97-AF65-F5344CB8AC3E}">
        <p14:creationId xmlns:p14="http://schemas.microsoft.com/office/powerpoint/2010/main" val="8072840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le rapport des chiffres clés est imprimé et signé, l'ordinateur de vote peut être éteint.</a:t>
            </a:r>
          </a:p>
          <a:p>
            <a:pPr marL="0" marR="0" lvl="0" indent="0" algn="l" defTabSz="914400" rtl="0" eaLnBrk="1" fontAlgn="auto" latinLnBrk="0" hangingPunct="1">
              <a:lnSpc>
                <a:spcPct val="100000"/>
              </a:lnSpc>
              <a:spcBef>
                <a:spcPct val="0"/>
              </a:spcBef>
              <a:spcAft>
                <a:spcPct val="0"/>
              </a:spcAft>
              <a:buClrTx/>
              <a:buSzTx/>
              <a:buFontTx/>
              <a:buNone/>
              <a:defRPr/>
            </a:pPr>
            <a:endParaRPr lang="nl-NL" sz="18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cela, la clé USB retirée doit être remise dans l'urne électronique afin d'éteindre le système du président.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85</a:t>
            </a:fld>
            <a:endParaRPr lang="en-US" dirty="0"/>
          </a:p>
        </p:txBody>
      </p:sp>
    </p:spTree>
    <p:extLst>
      <p:ext uri="{BB962C8B-B14F-4D97-AF65-F5344CB8AC3E}">
        <p14:creationId xmlns:p14="http://schemas.microsoft.com/office/powerpoint/2010/main" val="19668347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le rapport des chiffres clés est imprimé et signé, l'ordinateur de vote peut être éteint.</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Après cela, la clé USB retirée doit être remise dans l'urne électronique afin d'éteindre le système du président.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86</a:t>
            </a:fld>
            <a:endParaRPr lang="en-US" dirty="0"/>
          </a:p>
        </p:txBody>
      </p:sp>
    </p:spTree>
    <p:extLst>
      <p:ext uri="{BB962C8B-B14F-4D97-AF65-F5344CB8AC3E}">
        <p14:creationId xmlns:p14="http://schemas.microsoft.com/office/powerpoint/2010/main" val="28960939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la clé USB est </a:t>
            </a:r>
            <a:r>
              <a:rPr lang="fr-BE" sz="1800" b="0" i="0" u="none" strike="noStrike" cap="none" baseline="0" dirty="0" smtClean="0">
                <a:solidFill>
                  <a:srgbClr val="000000"/>
                </a:solidFill>
                <a:effectLst/>
                <a:uFillTx/>
                <a:latin typeface="Calibri"/>
              </a:rPr>
              <a:t>restaurée dans l’urne électronique, </a:t>
            </a:r>
            <a:r>
              <a:rPr lang="fr-BE" sz="1800" b="0" i="0" u="none" strike="noStrike" cap="none" baseline="0" dirty="0">
                <a:solidFill>
                  <a:srgbClr val="000000"/>
                </a:solidFill>
                <a:effectLst/>
                <a:uFillTx/>
                <a:latin typeface="Calibri"/>
              </a:rPr>
              <a:t>vous pouvez définitivement clôturer le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87</a:t>
            </a:fld>
            <a:endParaRPr lang="en-US" dirty="0"/>
          </a:p>
        </p:txBody>
      </p:sp>
    </p:spTree>
    <p:extLst>
      <p:ext uri="{BB962C8B-B14F-4D97-AF65-F5344CB8AC3E}">
        <p14:creationId xmlns:p14="http://schemas.microsoft.com/office/powerpoint/2010/main" val="31285461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Une fois que la clé USB restaurée a transmis le statut d'impression du rapport des chiffres clés, différents écrans sont affichés, pour finalement afficher cet 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 sélectionnant le bouton « Fin », le vote est définitivement clôturé et le système du président peut également être fermé.</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88</a:t>
            </a:fld>
            <a:endParaRPr lang="en-US" dirty="0"/>
          </a:p>
        </p:txBody>
      </p:sp>
    </p:spTree>
    <p:extLst>
      <p:ext uri="{BB962C8B-B14F-4D97-AF65-F5344CB8AC3E}">
        <p14:creationId xmlns:p14="http://schemas.microsoft.com/office/powerpoint/2010/main" val="34192443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89</a:t>
            </a:fld>
            <a:endParaRPr lang="en-US" dirty="0"/>
          </a:p>
        </p:txBody>
      </p:sp>
    </p:spTree>
    <p:extLst>
      <p:ext uri="{BB962C8B-B14F-4D97-AF65-F5344CB8AC3E}">
        <p14:creationId xmlns:p14="http://schemas.microsoft.com/office/powerpoint/2010/main" val="385409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a:t>
            </a:fld>
            <a:endParaRPr lang="en-US" dirty="0"/>
          </a:p>
        </p:txBody>
      </p:sp>
    </p:spTree>
    <p:extLst>
      <p:ext uri="{BB962C8B-B14F-4D97-AF65-F5344CB8AC3E}">
        <p14:creationId xmlns:p14="http://schemas.microsoft.com/office/powerpoint/2010/main" val="1208218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90</a:t>
            </a:fld>
            <a:endParaRPr lang="en-US" dirty="0"/>
          </a:p>
        </p:txBody>
      </p:sp>
    </p:spTree>
    <p:extLst>
      <p:ext uri="{BB962C8B-B14F-4D97-AF65-F5344CB8AC3E}">
        <p14:creationId xmlns:p14="http://schemas.microsoft.com/office/powerpoint/2010/main" val="36358313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91</a:t>
            </a:fld>
            <a:endParaRPr lang="en-US" dirty="0"/>
          </a:p>
        </p:txBody>
      </p:sp>
    </p:spTree>
    <p:extLst>
      <p:ext uri="{BB962C8B-B14F-4D97-AF65-F5344CB8AC3E}">
        <p14:creationId xmlns:p14="http://schemas.microsoft.com/office/powerpoint/2010/main" val="22082446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92</a:t>
            </a:fld>
            <a:endParaRPr lang="en-US" dirty="0"/>
          </a:p>
        </p:txBody>
      </p:sp>
    </p:spTree>
    <p:extLst>
      <p:ext uri="{BB962C8B-B14F-4D97-AF65-F5344CB8AC3E}">
        <p14:creationId xmlns:p14="http://schemas.microsoft.com/office/powerpoint/2010/main" val="3427193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L'étape 5 doit être réglée avant le jour du scrutin.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93</a:t>
            </a:fld>
            <a:endParaRPr lang="en-US" dirty="0"/>
          </a:p>
        </p:txBody>
      </p:sp>
    </p:spTree>
    <p:extLst>
      <p:ext uri="{BB962C8B-B14F-4D97-AF65-F5344CB8AC3E}">
        <p14:creationId xmlns:p14="http://schemas.microsoft.com/office/powerpoint/2010/main" val="2003323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94</a:t>
            </a:fld>
            <a:endParaRPr lang="en-US" dirty="0"/>
          </a:p>
        </p:txBody>
      </p:sp>
    </p:spTree>
    <p:extLst>
      <p:ext uri="{BB962C8B-B14F-4D97-AF65-F5344CB8AC3E}">
        <p14:creationId xmlns:p14="http://schemas.microsoft.com/office/powerpoint/2010/main" val="14215014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cet exemple, le code du bureau de vote ou le mot de passe n’ont pas été entrés correctement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Sélectionnez la flèche bleue à gauche et entrez à nouveau très soigneusement le code du bureau de vote et le mot de passe dans le système.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95</a:t>
            </a:fld>
            <a:endParaRPr lang="en-US" dirty="0"/>
          </a:p>
        </p:txBody>
      </p:sp>
    </p:spTree>
    <p:extLst>
      <p:ext uri="{BB962C8B-B14F-4D97-AF65-F5344CB8AC3E}">
        <p14:creationId xmlns:p14="http://schemas.microsoft.com/office/powerpoint/2010/main" val="28097666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cet exemple, le scanner de l'urne électronique n'est pas connecté.</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Calibri"/>
              </a:rPr>
              <a:t>L'urne </a:t>
            </a:r>
            <a:r>
              <a:rPr lang="fr-BE" sz="1800" b="0" i="0" u="none" strike="noStrike" cap="none" baseline="0" dirty="0">
                <a:solidFill>
                  <a:srgbClr val="000000"/>
                </a:solidFill>
                <a:effectLst/>
                <a:uFillTx/>
                <a:latin typeface="Calibri"/>
              </a:rPr>
              <a:t>électorale est l'urne électorale entière, y compris le couvercle automatique.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96</a:t>
            </a:fld>
            <a:endParaRPr lang="en-US" dirty="0"/>
          </a:p>
        </p:txBody>
      </p:sp>
    </p:spTree>
    <p:extLst>
      <p:ext uri="{BB962C8B-B14F-4D97-AF65-F5344CB8AC3E}">
        <p14:creationId xmlns:p14="http://schemas.microsoft.com/office/powerpoint/2010/main" val="281838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97</a:t>
            </a:fld>
            <a:endParaRPr lang="en-US" dirty="0"/>
          </a:p>
        </p:txBody>
      </p:sp>
    </p:spTree>
    <p:extLst>
      <p:ext uri="{BB962C8B-B14F-4D97-AF65-F5344CB8AC3E}">
        <p14:creationId xmlns:p14="http://schemas.microsoft.com/office/powerpoint/2010/main" val="1546634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Calibri"/>
              </a:rPr>
              <a:t>Étape </a:t>
            </a:r>
            <a:r>
              <a:rPr lang="fr-BE" sz="1800" b="0" i="0" u="none" strike="noStrike" cap="none" baseline="0" dirty="0">
                <a:solidFill>
                  <a:srgbClr val="000000"/>
                </a:solidFill>
                <a:effectLst/>
                <a:uFillTx/>
                <a:latin typeface="Calibri"/>
              </a:rPr>
              <a:t>6 :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systèmes du président, cela se produit dans les 30 minutes.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ordinateurs de vote, cela se produit dans les 60 minutes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98</a:t>
            </a:fld>
            <a:endParaRPr lang="en-US" dirty="0"/>
          </a:p>
        </p:txBody>
      </p:sp>
    </p:spTree>
    <p:extLst>
      <p:ext uri="{BB962C8B-B14F-4D97-AF65-F5344CB8AC3E}">
        <p14:creationId xmlns:p14="http://schemas.microsoft.com/office/powerpoint/2010/main" val="3606903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99</a:t>
            </a:fld>
            <a:endParaRPr lang="en-US" dirty="0"/>
          </a:p>
        </p:txBody>
      </p:sp>
    </p:spTree>
    <p:extLst>
      <p:ext uri="{BB962C8B-B14F-4D97-AF65-F5344CB8AC3E}">
        <p14:creationId xmlns:p14="http://schemas.microsoft.com/office/powerpoint/2010/main" val="323189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2/28/2020</a:t>
            </a:fld>
            <a:endParaRPr lang="en-US" dirty="0"/>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2/28/2020</a:t>
            </a:fld>
            <a:endParaRPr lang="en-US" dirty="0"/>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2/28/2020</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2/28/2020</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2/28/2020</a:t>
            </a:fld>
            <a:endParaRPr lang="en-US" dirty="0"/>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dirty="0"/>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dirty="0"/>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2/28/2020</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2/28/2020</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67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8" Type="http://schemas.openxmlformats.org/officeDocument/2006/relationships/image" Target="../media/image85.tiff"/><Relationship Id="rId3" Type="http://schemas.openxmlformats.org/officeDocument/2006/relationships/notesSlide" Target="../notesSlides/notesSlide100.xml"/><Relationship Id="rId7" Type="http://schemas.openxmlformats.org/officeDocument/2006/relationships/image" Target="../media/image84.tiff"/><Relationship Id="rId12" Type="http://schemas.openxmlformats.org/officeDocument/2006/relationships/image" Target="../media/image89.tiff"/><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83.tiff"/><Relationship Id="rId11" Type="http://schemas.openxmlformats.org/officeDocument/2006/relationships/image" Target="../media/image88.tiff"/><Relationship Id="rId5" Type="http://schemas.openxmlformats.org/officeDocument/2006/relationships/image" Target="../media/image26.tiff"/><Relationship Id="rId10" Type="http://schemas.openxmlformats.org/officeDocument/2006/relationships/image" Target="../media/image87.tiff"/><Relationship Id="rId4" Type="http://schemas.openxmlformats.org/officeDocument/2006/relationships/image" Target="../media/image25.png"/><Relationship Id="rId9" Type="http://schemas.openxmlformats.org/officeDocument/2006/relationships/image" Target="../media/image86.png"/></Relationships>
</file>

<file path=ppt/slides/_rels/slide101.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notesSlide" Target="../notesSlides/notesSlide101.xml"/><Relationship Id="rId7" Type="http://schemas.openxmlformats.org/officeDocument/2006/relationships/image" Target="../media/image84.tiff"/><Relationship Id="rId12" Type="http://schemas.openxmlformats.org/officeDocument/2006/relationships/image" Target="../media/image89.tiff"/><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83.tiff"/><Relationship Id="rId11" Type="http://schemas.openxmlformats.org/officeDocument/2006/relationships/image" Target="../media/image92.tiff"/><Relationship Id="rId5" Type="http://schemas.openxmlformats.org/officeDocument/2006/relationships/image" Target="../media/image26.tiff"/><Relationship Id="rId10" Type="http://schemas.openxmlformats.org/officeDocument/2006/relationships/image" Target="../media/image91.tiff"/><Relationship Id="rId4" Type="http://schemas.openxmlformats.org/officeDocument/2006/relationships/image" Target="../media/image25.png"/><Relationship Id="rId9"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9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66.JPG"/><Relationship Id="rId5" Type="http://schemas.openxmlformats.org/officeDocument/2006/relationships/image" Target="../media/image26.tiff"/><Relationship Id="rId4" Type="http://schemas.openxmlformats.org/officeDocument/2006/relationships/image" Target="../media/image2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69.JPG"/><Relationship Id="rId5" Type="http://schemas.openxmlformats.org/officeDocument/2006/relationships/image" Target="../media/image26.tiff"/><Relationship Id="rId4" Type="http://schemas.openxmlformats.org/officeDocument/2006/relationships/image" Target="../media/image25.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26.tif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7.jpe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xml"/><Relationship Id="rId1" Type="http://schemas.openxmlformats.org/officeDocument/2006/relationships/tags" Target="../tags/tag111.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26.tiff"/><Relationship Id="rId4" Type="http://schemas.openxmlformats.org/officeDocument/2006/relationships/image" Target="../media/image25.png"/></Relationships>
</file>

<file path=ppt/slides/_rels/slide11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notesSlide" Target="../notesSlides/notesSlide112.xml"/><Relationship Id="rId7"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image" Target="../media/image96.png"/><Relationship Id="rId5" Type="http://schemas.openxmlformats.org/officeDocument/2006/relationships/image" Target="../media/image26.tiff"/><Relationship Id="rId4" Type="http://schemas.openxmlformats.org/officeDocument/2006/relationships/image" Target="../media/image25.png"/><Relationship Id="rId9" Type="http://schemas.openxmlformats.org/officeDocument/2006/relationships/image" Target="../media/image99.png"/></Relationships>
</file>

<file path=ppt/slides/_rels/slide1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13.xml"/><Relationship Id="rId7"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image" Target="../media/image100.jpeg"/><Relationship Id="rId5" Type="http://schemas.openxmlformats.org/officeDocument/2006/relationships/image" Target="../media/image26.tiff"/><Relationship Id="rId4" Type="http://schemas.openxmlformats.org/officeDocument/2006/relationships/image" Target="../media/image25.png"/><Relationship Id="rId9" Type="http://schemas.openxmlformats.org/officeDocument/2006/relationships/image" Target="../media/image1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image" Target="../media/image39.tiff"/><Relationship Id="rId5" Type="http://schemas.openxmlformats.org/officeDocument/2006/relationships/image" Target="../media/image26.tiff"/><Relationship Id="rId4" Type="http://schemas.openxmlformats.org/officeDocument/2006/relationships/image" Target="../media/image25.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42.tiff"/><Relationship Id="rId5" Type="http://schemas.openxmlformats.org/officeDocument/2006/relationships/image" Target="../media/image26.tiff"/><Relationship Id="rId4" Type="http://schemas.openxmlformats.org/officeDocument/2006/relationships/image" Target="../media/image25.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4.xml"/><Relationship Id="rId1" Type="http://schemas.openxmlformats.org/officeDocument/2006/relationships/tags" Target="../tags/tag119.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xml"/><Relationship Id="rId1" Type="http://schemas.openxmlformats.org/officeDocument/2006/relationships/tags" Target="../tags/tag121.x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26.tiff"/><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25.png"/><Relationship Id="rId5" Type="http://schemas.openxmlformats.org/officeDocument/2006/relationships/hyperlink" Target="http://www.elections.fgov.be/" TargetMode="Externa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notesSlide" Target="../notesSlides/notesSlide123.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24.xml"/><Relationship Id="rId6" Type="http://schemas.openxmlformats.org/officeDocument/2006/relationships/hyperlink" Target="mailto:Bevoting.sd-be@dieboldnixdorf.com" TargetMode="External"/><Relationship Id="rId5" Type="http://schemas.openxmlformats.org/officeDocument/2006/relationships/hyperlink" Target="mailto:Belgium.vote@smartmatic.com" TargetMode="Externa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image" Target="../media/image102.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7.jpeg"/><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4.jpeg"/><Relationship Id="rId5" Type="http://schemas.openxmlformats.org/officeDocument/2006/relationships/image" Target="../media/image7.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7.tif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2.xml"/><Relationship Id="rId7" Type="http://schemas.openxmlformats.org/officeDocument/2006/relationships/image" Target="../media/image26.tif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9.jpeg"/><Relationship Id="rId4" Type="http://schemas.openxmlformats.org/officeDocument/2006/relationships/image" Target="../media/image1.png"/><Relationship Id="rId9" Type="http://schemas.openxmlformats.org/officeDocument/2006/relationships/image" Target="../media/image28.tiff"/></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3.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7.jpeg"/></Relationships>
</file>

<file path=ppt/slides/_rels/slide2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notesSlide" Target="../notesSlides/notesSlide24.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6.tiff"/><Relationship Id="rId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notesSlide" Target="../notesSlides/notesSlide2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6.tiff"/><Relationship Id="rId5" Type="http://schemas.openxmlformats.org/officeDocument/2006/relationships/image" Target="../media/image25.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9.jpe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7.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6.jpeg"/><Relationship Id="rId5" Type="http://schemas.openxmlformats.org/officeDocument/2006/relationships/image" Target="../media/image26.tiff"/><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8.jpeg"/><Relationship Id="rId5" Type="http://schemas.openxmlformats.org/officeDocument/2006/relationships/image" Target="../media/image26.tiff"/><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9.tiff"/><Relationship Id="rId5" Type="http://schemas.openxmlformats.org/officeDocument/2006/relationships/image" Target="../media/image26.tiff"/><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0.png"/><Relationship Id="rId5" Type="http://schemas.openxmlformats.org/officeDocument/2006/relationships/image" Target="../media/image26.tiff"/><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1.jpeg"/><Relationship Id="rId5" Type="http://schemas.openxmlformats.org/officeDocument/2006/relationships/image" Target="../media/image26.tiff"/><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2.tiff"/><Relationship Id="rId5" Type="http://schemas.openxmlformats.org/officeDocument/2006/relationships/image" Target="../media/image26.tiff"/><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43.png"/><Relationship Id="rId5" Type="http://schemas.openxmlformats.org/officeDocument/2006/relationships/image" Target="../media/image26.tiff"/><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44.png"/><Relationship Id="rId5" Type="http://schemas.openxmlformats.org/officeDocument/2006/relationships/image" Target="../media/image26.tiff"/><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45.png"/><Relationship Id="rId5" Type="http://schemas.openxmlformats.org/officeDocument/2006/relationships/image" Target="../media/image26.tiff"/><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46.png"/><Relationship Id="rId5" Type="http://schemas.openxmlformats.org/officeDocument/2006/relationships/image" Target="../media/image26.tiff"/><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47.png"/><Relationship Id="rId5" Type="http://schemas.openxmlformats.org/officeDocument/2006/relationships/image" Target="../media/image26.tiff"/><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48.png"/><Relationship Id="rId5" Type="http://schemas.openxmlformats.org/officeDocument/2006/relationships/image" Target="../media/image26.tiff"/><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26.tiff"/><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49.png"/><Relationship Id="rId5" Type="http://schemas.openxmlformats.org/officeDocument/2006/relationships/image" Target="../media/image26.tiff"/><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50.png"/><Relationship Id="rId5" Type="http://schemas.openxmlformats.org/officeDocument/2006/relationships/image" Target="../media/image26.tiff"/><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51.jpeg"/><Relationship Id="rId5" Type="http://schemas.openxmlformats.org/officeDocument/2006/relationships/image" Target="../media/image26.tiff"/><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52.png"/><Relationship Id="rId5" Type="http://schemas.openxmlformats.org/officeDocument/2006/relationships/image" Target="../media/image26.tiff"/><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53.png"/><Relationship Id="rId5" Type="http://schemas.openxmlformats.org/officeDocument/2006/relationships/image" Target="../media/image26.tiff"/><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54.png"/><Relationship Id="rId5" Type="http://schemas.openxmlformats.org/officeDocument/2006/relationships/image" Target="../media/image26.tiff"/><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56.png"/><Relationship Id="rId5" Type="http://schemas.openxmlformats.org/officeDocument/2006/relationships/image" Target="../media/image26.tiff"/><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57.jpeg"/><Relationship Id="rId5" Type="http://schemas.openxmlformats.org/officeDocument/2006/relationships/image" Target="../media/image26.tiff"/><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52.png"/><Relationship Id="rId5" Type="http://schemas.openxmlformats.org/officeDocument/2006/relationships/image" Target="../media/image26.tiff"/><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58.png"/><Relationship Id="rId5" Type="http://schemas.openxmlformats.org/officeDocument/2006/relationships/image" Target="../media/image26.tiff"/><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54.png"/><Relationship Id="rId5" Type="http://schemas.openxmlformats.org/officeDocument/2006/relationships/image" Target="../media/image26.tiff"/><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59.png"/><Relationship Id="rId5" Type="http://schemas.openxmlformats.org/officeDocument/2006/relationships/image" Target="../media/image26.tiff"/><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60.png"/><Relationship Id="rId5" Type="http://schemas.openxmlformats.org/officeDocument/2006/relationships/image" Target="../media/image26.tiff"/><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61.png"/><Relationship Id="rId5" Type="http://schemas.openxmlformats.org/officeDocument/2006/relationships/image" Target="../media/image26.tiff"/><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62.tiff"/><Relationship Id="rId5" Type="http://schemas.openxmlformats.org/officeDocument/2006/relationships/image" Target="../media/image26.tiff"/><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63.png"/><Relationship Id="rId5" Type="http://schemas.openxmlformats.org/officeDocument/2006/relationships/image" Target="../media/image26.tiff"/><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64.png"/><Relationship Id="rId5" Type="http://schemas.openxmlformats.org/officeDocument/2006/relationships/image" Target="../media/image26.tiff"/><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65.png"/><Relationship Id="rId5" Type="http://schemas.openxmlformats.org/officeDocument/2006/relationships/image" Target="../media/image26.tiff"/><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66.JPG"/><Relationship Id="rId5" Type="http://schemas.openxmlformats.org/officeDocument/2006/relationships/image" Target="../media/image26.tif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67.JPG"/><Relationship Id="rId5" Type="http://schemas.openxmlformats.org/officeDocument/2006/relationships/image" Target="../media/image26.tiff"/><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68.png"/><Relationship Id="rId5" Type="http://schemas.openxmlformats.org/officeDocument/2006/relationships/image" Target="../media/image26.tiff"/><Relationship Id="rId4" Type="http://schemas.openxmlformats.org/officeDocument/2006/relationships/image" Target="../media/image2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69.JPG"/><Relationship Id="rId5" Type="http://schemas.openxmlformats.org/officeDocument/2006/relationships/image" Target="../media/image26.tiff"/><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70.JPG"/><Relationship Id="rId5" Type="http://schemas.openxmlformats.org/officeDocument/2006/relationships/image" Target="../media/image26.tiff"/><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5.xml"/><Relationship Id="rId5" Type="http://schemas.openxmlformats.org/officeDocument/2006/relationships/image" Target="../media/image71.JPG"/><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72.JPG"/><Relationship Id="rId5" Type="http://schemas.openxmlformats.org/officeDocument/2006/relationships/image" Target="../media/image26.tiff"/><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77.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66.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69.JPG"/><Relationship Id="rId5" Type="http://schemas.openxmlformats.org/officeDocument/2006/relationships/image" Target="../media/image26.tiff"/><Relationship Id="rId4" Type="http://schemas.openxmlformats.org/officeDocument/2006/relationships/image" Target="../media/image25.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68.png"/><Relationship Id="rId5" Type="http://schemas.openxmlformats.org/officeDocument/2006/relationships/image" Target="../media/image26.tiff"/><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73.png"/><Relationship Id="rId5" Type="http://schemas.openxmlformats.org/officeDocument/2006/relationships/image" Target="../media/image26.tiff"/><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74.png"/><Relationship Id="rId5" Type="http://schemas.openxmlformats.org/officeDocument/2006/relationships/image" Target="../media/image26.tiff"/><Relationship Id="rId4" Type="http://schemas.openxmlformats.org/officeDocument/2006/relationships/image" Target="../media/image2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75.png"/><Relationship Id="rId5" Type="http://schemas.openxmlformats.org/officeDocument/2006/relationships/image" Target="../media/image26.tiff"/><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76.png"/><Relationship Id="rId5" Type="http://schemas.openxmlformats.org/officeDocument/2006/relationships/image" Target="../media/image26.tiff"/><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77.emf"/><Relationship Id="rId5" Type="http://schemas.openxmlformats.org/officeDocument/2006/relationships/image" Target="../media/image26.tiff"/><Relationship Id="rId4" Type="http://schemas.openxmlformats.org/officeDocument/2006/relationships/image" Target="../media/image2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75.png"/><Relationship Id="rId5" Type="http://schemas.openxmlformats.org/officeDocument/2006/relationships/image" Target="../media/image26.tiff"/><Relationship Id="rId4" Type="http://schemas.openxmlformats.org/officeDocument/2006/relationships/image" Target="../media/image25.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78.png"/><Relationship Id="rId5" Type="http://schemas.openxmlformats.org/officeDocument/2006/relationships/image" Target="../media/image26.tiff"/><Relationship Id="rId4" Type="http://schemas.openxmlformats.org/officeDocument/2006/relationships/image" Target="../media/image25.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74.png"/><Relationship Id="rId5" Type="http://schemas.openxmlformats.org/officeDocument/2006/relationships/image" Target="../media/image26.tiff"/><Relationship Id="rId4" Type="http://schemas.openxmlformats.org/officeDocument/2006/relationships/image" Target="../media/image2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79.png"/><Relationship Id="rId5" Type="http://schemas.openxmlformats.org/officeDocument/2006/relationships/image" Target="../media/image26.tiff"/><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26.tif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26.tiff"/><Relationship Id="rId4" Type="http://schemas.openxmlformats.org/officeDocument/2006/relationships/image" Target="../media/image25.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4.xml"/><Relationship Id="rId1" Type="http://schemas.openxmlformats.org/officeDocument/2006/relationships/tags" Target="../tags/tag9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26.tiff"/><Relationship Id="rId4" Type="http://schemas.openxmlformats.org/officeDocument/2006/relationships/image" Target="../media/image2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26.tiff"/><Relationship Id="rId4" Type="http://schemas.openxmlformats.org/officeDocument/2006/relationships/image" Target="../media/image2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26.tiff"/><Relationship Id="rId4" Type="http://schemas.openxmlformats.org/officeDocument/2006/relationships/image" Target="../media/image25.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80.png"/><Relationship Id="rId5" Type="http://schemas.openxmlformats.org/officeDocument/2006/relationships/image" Target="../media/image26.tiff"/><Relationship Id="rId4" Type="http://schemas.openxmlformats.org/officeDocument/2006/relationships/image" Target="../media/image2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81.png"/><Relationship Id="rId5" Type="http://schemas.openxmlformats.org/officeDocument/2006/relationships/image" Target="../media/image26.tiff"/><Relationship Id="rId4" Type="http://schemas.openxmlformats.org/officeDocument/2006/relationships/image" Target="../media/image25.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82.png"/><Relationship Id="rId5" Type="http://schemas.openxmlformats.org/officeDocument/2006/relationships/image" Target="../media/image26.tiff"/><Relationship Id="rId4" Type="http://schemas.openxmlformats.org/officeDocument/2006/relationships/image" Target="../media/image25.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99.xml"/><Relationship Id="rId5" Type="http://schemas.openxmlformats.org/officeDocument/2006/relationships/image" Target="../media/image26.tiff"/><Relationship Id="rId4" Type="http://schemas.openxmlformats.org/officeDocument/2006/relationships/image" Target="../media/image2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image" Target="../media/image26.tif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27" y="2628900"/>
            <a:ext cx="4670722" cy="804865"/>
          </a:xfrm>
        </p:spPr>
        <p:txBody>
          <a:bodyPr>
            <a:normAutofit/>
          </a:bodyPr>
          <a:lstStyle/>
          <a:p>
            <a:r>
              <a:rPr lang="fr-BE" sz="4000" b="1" i="0" u="none" strike="noStrike" cap="none" baseline="0" dirty="0">
                <a:solidFill>
                  <a:srgbClr val="00AFDB"/>
                </a:solidFill>
                <a:effectLst/>
                <a:uFillTx/>
                <a:latin typeface="Calibri Light"/>
              </a:rPr>
              <a:t>Vote électronique</a:t>
            </a:r>
          </a:p>
        </p:txBody>
      </p:sp>
      <p:sp>
        <p:nvSpPr>
          <p:cNvPr id="3" name="Text Placeholder 2"/>
          <p:cNvSpPr>
            <a:spLocks noGrp="1"/>
          </p:cNvSpPr>
          <p:nvPr>
            <p:ph type="body" idx="1"/>
          </p:nvPr>
        </p:nvSpPr>
        <p:spPr>
          <a:xfrm>
            <a:off x="208870" y="3429000"/>
            <a:ext cx="4054415" cy="2216198"/>
          </a:xfrm>
        </p:spPr>
        <p:txBody>
          <a:bodyPr/>
          <a:lstStyle/>
          <a:p>
            <a:r>
              <a:rPr lang="fr-BE" sz="2800" b="0" i="0" u="none" strike="noStrike" cap="none" baseline="0" dirty="0">
                <a:solidFill>
                  <a:srgbClr val="FFFFFF"/>
                </a:solidFill>
                <a:effectLst/>
                <a:uFillTx/>
                <a:latin typeface="Calibri"/>
              </a:rPr>
              <a:t>Train The </a:t>
            </a:r>
            <a:r>
              <a:rPr lang="fr-BE" sz="2800" b="0" i="0" u="none" strike="noStrike" cap="none" baseline="0" dirty="0" smtClean="0">
                <a:solidFill>
                  <a:srgbClr val="FFFFFF"/>
                </a:solidFill>
                <a:effectLst/>
                <a:uFillTx/>
                <a:latin typeface="Calibri"/>
              </a:rPr>
              <a:t>Trainer</a:t>
            </a:r>
            <a:endParaRPr lang="fr-BE" dirty="0">
              <a:solidFill>
                <a:srgbClr val="FFFFFF"/>
              </a:solidFill>
              <a:latin typeface="Calibri"/>
            </a:endParaRPr>
          </a:p>
          <a:p>
            <a:endParaRPr lang="nl-BE" sz="2800" b="0" i="0" u="none" strike="noStrike" cap="none" baseline="0" dirty="0" smtClean="0">
              <a:solidFill>
                <a:srgbClr val="FFFFFF"/>
              </a:solidFill>
              <a:effectLst/>
              <a:uFillTx/>
              <a:latin typeface="Calibri"/>
            </a:endParaRPr>
          </a:p>
          <a:p>
            <a:r>
              <a:rPr lang="nl-BE" dirty="0" smtClean="0">
                <a:solidFill>
                  <a:srgbClr val="FFFFFF"/>
                </a:solidFill>
                <a:latin typeface="Calibri"/>
              </a:rPr>
              <a:t>Elections </a:t>
            </a:r>
            <a:r>
              <a:rPr lang="nl-BE" dirty="0" err="1" smtClean="0">
                <a:solidFill>
                  <a:srgbClr val="FFFFFF"/>
                </a:solidFill>
                <a:latin typeface="Calibri"/>
              </a:rPr>
              <a:t>anticipées</a:t>
            </a:r>
            <a:endParaRPr lang="fr-BE" sz="2800" b="0" i="0" u="none" strike="noStrike" cap="none" baseline="0" dirty="0">
              <a:solidFill>
                <a:srgbClr val="FFFFFF"/>
              </a:solidFill>
              <a:effectLst/>
              <a:uFillTx/>
              <a:latin typeface="Calibri"/>
            </a:endParaRPr>
          </a:p>
        </p:txBody>
      </p:sp>
      <p:pic>
        <p:nvPicPr>
          <p:cNvPr id="4" name="Picture 3">
            <a:extLst>
              <a:ext uri="{FF2B5EF4-FFF2-40B4-BE49-F238E27FC236}">
                <a16:creationId xmlns:a16="http://schemas.microsoft.com/office/drawing/2014/main" id="{8278B419-D2F1-D340-97B0-9E479DD03B0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953000" y="0"/>
            <a:ext cx="4953000" cy="6858000"/>
          </a:xfrm>
          <a:prstGeom prst="rect">
            <a:avLst/>
          </a:prstGeom>
        </p:spPr>
      </p:pic>
    </p:spTree>
    <p:custDataLst>
      <p:tags r:id="rId1"/>
    </p:custDataLst>
    <p:extLst>
      <p:ext uri="{BB962C8B-B14F-4D97-AF65-F5344CB8AC3E}">
        <p14:creationId xmlns:p14="http://schemas.microsoft.com/office/powerpoint/2010/main" val="396186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529863"/>
            <a:ext cx="8867696" cy="4391104"/>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Bureau de vote : tables, chaises, isoloirs, liste électorale, matériel d'écriture, timbres, loi électorale, affiches avec listes de candidats, enveloppes, etc.</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Enveloppe scellée avec deux clés USB</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Enveloppe scellée avec code du bureau de vote et mot de passe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Système du président, y compris 50 cartes à puce + urne électorale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Environ 5 ordinateurs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Boîtes de transport des ordinateurs de vote et du système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340961556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4381"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Travailler avec 1 clé USB</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p:nvPr/>
        </p:nvPicPr>
        <p:blipFill>
          <a:blip r:embed="rId7">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47981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couvercle électronique ne répond pas</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435747"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Couvercle électronique non connecté</a:t>
            </a:r>
          </a:p>
        </p:txBody>
      </p:sp>
      <p:pic>
        <p:nvPicPr>
          <p:cNvPr id="24" name="Picture 23">
            <a:extLst>
              <a:ext uri="{FF2B5EF4-FFF2-40B4-BE49-F238E27FC236}">
                <a16:creationId xmlns:a16="http://schemas.microsoft.com/office/drawing/2014/main" id="{788358F5-2D2E-6F46-8243-DA3C74AEA1D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8737" y="2439570"/>
            <a:ext cx="527050" cy="52705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501941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Scanner de bulletins de vote non connecté</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7976591" y="2166466"/>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7E56DD-884D-4C43-A55B-06910C46E57F}"/>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736600" y="17335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42976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Erreur lors de l'activation de la carte</a:t>
            </a:r>
          </a:p>
        </p:txBody>
      </p:sp>
      <p:pic>
        <p:nvPicPr>
          <p:cNvPr id="29" name="Picture 28">
            <a:extLst>
              <a:ext uri="{FF2B5EF4-FFF2-40B4-BE49-F238E27FC236}">
                <a16:creationId xmlns:a16="http://schemas.microsoft.com/office/drawing/2014/main" id="{10AA1626-66AC-F944-95EB-3C3A0EBB8CE5}"/>
              </a:ext>
            </a:extLst>
          </p:cNvPr>
          <p:cNvPicPr>
            <a:picLocks noChangeAspect="1"/>
          </p:cNvPicPr>
          <p:nvPr/>
        </p:nvPicPr>
        <p:blipFill>
          <a:blip r:embed="rId11"/>
          <a:stretch>
            <a:fillRect/>
          </a:stretch>
        </p:blipFill>
        <p:spPr>
          <a:xfrm>
            <a:off x="730250" y="307975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539359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scanner de bulletins de vote ne répond pas</a:t>
            </a:r>
          </a:p>
        </p:txBody>
      </p:sp>
      <p:sp>
        <p:nvSpPr>
          <p:cNvPr id="31" name="Cross 30">
            <a:extLst>
              <a:ext uri="{FF2B5EF4-FFF2-40B4-BE49-F238E27FC236}">
                <a16:creationId xmlns:a16="http://schemas.microsoft.com/office/drawing/2014/main" id="{2C9D1547-BC76-9D45-B90F-EBDFA50763F0}"/>
              </a:ext>
            </a:extLst>
          </p:cNvPr>
          <p:cNvSpPr>
            <a:spLocks noChangeAspect="1"/>
          </p:cNvSpPr>
          <p:nvPr/>
        </p:nvSpPr>
        <p:spPr>
          <a:xfrm rot="2700000">
            <a:off x="838300" y="32262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dirty="0">
              <a:ln w="22225">
                <a:solidFill>
                  <a:schemeClr val="accent2"/>
                </a:solidFill>
                <a:prstDash val="solid"/>
              </a:ln>
              <a:solidFill>
                <a:schemeClr val="accent2">
                  <a:lumMod val="40000"/>
                  <a:lumOff val="60000"/>
                </a:schemeClr>
              </a:solidFill>
            </a:endParaRPr>
          </a:p>
        </p:txBody>
      </p:sp>
      <p:pic>
        <p:nvPicPr>
          <p:cNvPr id="41" name="Picture 40">
            <a:extLst>
              <a:ext uri="{FF2B5EF4-FFF2-40B4-BE49-F238E27FC236}">
                <a16:creationId xmlns:a16="http://schemas.microsoft.com/office/drawing/2014/main" id="{8DD346A8-045B-BE4B-B8B2-AC601061E7D0}"/>
              </a:ext>
            </a:extLst>
          </p:cNvPr>
          <p:cNvPicPr>
            <a:picLocks noChangeAspect="1"/>
          </p:cNvPicPr>
          <p:nvPr/>
        </p:nvPicPr>
        <p:blipFill>
          <a:blip r:embed="rId12"/>
          <a:stretch>
            <a:fillRect/>
          </a:stretch>
        </p:blipFill>
        <p:spPr>
          <a:xfrm>
            <a:off x="749300" y="3721100"/>
            <a:ext cx="529200" cy="529200"/>
          </a:xfrm>
          <a:prstGeom prst="rect">
            <a:avLst/>
          </a:prstGeom>
        </p:spPr>
      </p:pic>
    </p:spTree>
    <p:custDataLst>
      <p:tags r:id="rId1"/>
    </p:custDataLst>
    <p:extLst>
      <p:ext uri="{BB962C8B-B14F-4D97-AF65-F5344CB8AC3E}">
        <p14:creationId xmlns:p14="http://schemas.microsoft.com/office/powerpoint/2010/main" val="279593203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4381"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Travailler avec 1 clé USB</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p:nvPr/>
        </p:nvPicPr>
        <p:blipFill>
          <a:blip r:embed="rId7">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47981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couvercle électronique ne répond pas</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435747"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Couvercle électronique non connecté</a:t>
            </a:r>
          </a:p>
        </p:txBody>
      </p:sp>
      <p:pic>
        <p:nvPicPr>
          <p:cNvPr id="23" name="Picture 22">
            <a:extLst>
              <a:ext uri="{FF2B5EF4-FFF2-40B4-BE49-F238E27FC236}">
                <a16:creationId xmlns:a16="http://schemas.microsoft.com/office/drawing/2014/main" id="{1DEF8733-93DC-D44B-86B0-076A96EA1A7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1243" y="2458620"/>
            <a:ext cx="529200" cy="52920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501941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Scanner de bulletins de vote non connecté</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A2BBE5-5851-CC42-9B85-02A8DBEA717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250" y="17208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42976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Erreur lors de l'activation de la carte</a:t>
            </a:r>
          </a:p>
        </p:txBody>
      </p:sp>
      <p:pic>
        <p:nvPicPr>
          <p:cNvPr id="8" name="Picture 7">
            <a:extLst>
              <a:ext uri="{FF2B5EF4-FFF2-40B4-BE49-F238E27FC236}">
                <a16:creationId xmlns:a16="http://schemas.microsoft.com/office/drawing/2014/main" id="{1CCE09AC-A50A-DD46-B437-C0D6AF1F75A2}"/>
              </a:ext>
            </a:extLst>
          </p:cNvPr>
          <p:cNvPicPr>
            <a:picLocks noChangeAspect="1"/>
          </p:cNvPicPr>
          <p:nvPr/>
        </p:nvPicPr>
        <p:blipFill>
          <a:blip r:embed="rId11"/>
          <a:stretch>
            <a:fillRect/>
          </a:stretch>
        </p:blipFill>
        <p:spPr>
          <a:xfrm>
            <a:off x="727588" y="306070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539359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scanner de bulletins de vote ne répond pas</a:t>
            </a:r>
          </a:p>
        </p:txBody>
      </p:sp>
      <p:sp>
        <p:nvSpPr>
          <p:cNvPr id="32" name="Cross 31">
            <a:extLst>
              <a:ext uri="{FF2B5EF4-FFF2-40B4-BE49-F238E27FC236}">
                <a16:creationId xmlns:a16="http://schemas.microsoft.com/office/drawing/2014/main" id="{8AF54A14-54BF-6745-BC4A-F752F200C93D}"/>
              </a:ext>
            </a:extLst>
          </p:cNvPr>
          <p:cNvSpPr>
            <a:spLocks noChangeAspect="1"/>
          </p:cNvSpPr>
          <p:nvPr/>
        </p:nvSpPr>
        <p:spPr>
          <a:xfrm rot="2700000">
            <a:off x="838300" y="31754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dirty="0">
              <a:ln w="22225">
                <a:solidFill>
                  <a:schemeClr val="accent2"/>
                </a:solidFill>
                <a:prstDash val="solid"/>
              </a:ln>
              <a:solidFill>
                <a:schemeClr val="accent2">
                  <a:lumMod val="40000"/>
                  <a:lumOff val="60000"/>
                </a:schemeClr>
              </a:solidFill>
            </a:endParaRPr>
          </a:p>
        </p:txBody>
      </p:sp>
      <p:pic>
        <p:nvPicPr>
          <p:cNvPr id="33" name="Picture 32">
            <a:extLst>
              <a:ext uri="{FF2B5EF4-FFF2-40B4-BE49-F238E27FC236}">
                <a16:creationId xmlns:a16="http://schemas.microsoft.com/office/drawing/2014/main" id="{5A929E29-0E14-FF4D-9887-A5BD94BF8561}"/>
              </a:ext>
            </a:extLst>
          </p:cNvPr>
          <p:cNvPicPr>
            <a:picLocks noChangeAspect="1"/>
          </p:cNvPicPr>
          <p:nvPr/>
        </p:nvPicPr>
        <p:blipFill>
          <a:blip r:embed="rId12"/>
          <a:stretch>
            <a:fillRect/>
          </a:stretch>
        </p:blipFill>
        <p:spPr>
          <a:xfrm>
            <a:off x="723900" y="3759200"/>
            <a:ext cx="529200" cy="529200"/>
          </a:xfrm>
          <a:prstGeom prst="rect">
            <a:avLst/>
          </a:prstGeom>
        </p:spPr>
      </p:pic>
    </p:spTree>
    <p:custDataLst>
      <p:tags r:id="rId1"/>
    </p:custDataLst>
    <p:extLst>
      <p:ext uri="{BB962C8B-B14F-4D97-AF65-F5344CB8AC3E}">
        <p14:creationId xmlns:p14="http://schemas.microsoft.com/office/powerpoint/2010/main" val="403340570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l’ordinateur de vote</a:t>
            </a:r>
          </a:p>
        </p:txBody>
      </p:sp>
      <p:sp>
        <p:nvSpPr>
          <p:cNvPr id="3" name="TextBox 2">
            <a:extLst>
              <a:ext uri="{FF2B5EF4-FFF2-40B4-BE49-F238E27FC236}">
                <a16:creationId xmlns:a16="http://schemas.microsoft.com/office/drawing/2014/main" id="{66E18FBD-C6DF-B044-932A-EB519B231746}"/>
              </a:ext>
            </a:extLst>
          </p:cNvPr>
          <p:cNvSpPr txBox="1"/>
          <p:nvPr/>
        </p:nvSpPr>
        <p:spPr>
          <a:xfrm>
            <a:off x="596900" y="2247900"/>
            <a:ext cx="8949741" cy="3783300"/>
          </a:xfrm>
          <a:prstGeom prst="rect">
            <a:avLst/>
          </a:prstGeom>
          <a:noFill/>
        </p:spPr>
        <p:txBody>
          <a:bodyPr wrap="square" rtlCol="0">
            <a:spAutoFit/>
          </a:bodyPr>
          <a:lstStyle/>
          <a:p>
            <a:r>
              <a:rPr lang="fr-BE" sz="2200" b="0" i="0" u="sng" strike="noStrike" cap="none" baseline="0" dirty="0">
                <a:solidFill>
                  <a:srgbClr val="000000"/>
                </a:solidFill>
                <a:effectLst/>
                <a:uFill>
                  <a:solidFill>
                    <a:srgbClr val="000000"/>
                  </a:solidFill>
                </a:uFill>
                <a:latin typeface="Calibri"/>
              </a:rPr>
              <a:t>Incident :</a:t>
            </a:r>
          </a:p>
          <a:p>
            <a:r>
              <a:rPr lang="fr-BE" sz="2200" b="0" i="0" u="none" strike="noStrike" cap="none" baseline="0" dirty="0">
                <a:solidFill>
                  <a:srgbClr val="000000"/>
                </a:solidFill>
                <a:effectLst/>
                <a:uFillTx/>
                <a:latin typeface="Calibri"/>
              </a:rPr>
              <a:t>Un électeur indique qu'il n'est pas satisfait de la liste et des choix de candidats </a:t>
            </a:r>
            <a:r>
              <a:rPr lang="fr-BE" sz="2200" b="0" i="0" u="none" strike="noStrike" cap="none" baseline="0" dirty="0" smtClean="0">
                <a:solidFill>
                  <a:srgbClr val="000000"/>
                </a:solidFill>
                <a:effectLst/>
                <a:uFillTx/>
                <a:latin typeface="Calibri"/>
              </a:rPr>
              <a:t>imprimés.</a:t>
            </a:r>
            <a:r>
              <a:rPr lang="fr-BE" sz="2200" b="0" i="0" u="none" strike="noStrike" cap="none" dirty="0" smtClean="0">
                <a:solidFill>
                  <a:srgbClr val="000000"/>
                </a:solidFill>
                <a:effectLst/>
                <a:uFillTx/>
                <a:latin typeface="Calibri"/>
              </a:rPr>
              <a:t> Il n’a pas encore scanné son bulletin de vote.</a:t>
            </a:r>
            <a:endParaRPr lang="fr-BE" sz="2200" b="0" i="0" u="none" strike="noStrike" cap="none" baseline="0" dirty="0">
              <a:solidFill>
                <a:srgbClr val="000000"/>
              </a:solidFill>
              <a:effectLst/>
              <a:uFillTx/>
              <a:latin typeface="Calibri"/>
            </a:endParaRPr>
          </a:p>
          <a:p>
            <a:endParaRPr lang="nl-NL" sz="2200" dirty="0"/>
          </a:p>
          <a:p>
            <a:endParaRPr lang="nl-NL" sz="2200" dirty="0"/>
          </a:p>
          <a:p>
            <a:r>
              <a:rPr lang="fr-BE" sz="2200" b="0" i="0" u="sng" strike="noStrike" cap="none" baseline="0" dirty="0">
                <a:solidFill>
                  <a:srgbClr val="000000"/>
                </a:solidFill>
                <a:effectLst/>
                <a:uFill>
                  <a:solidFill>
                    <a:srgbClr val="000000"/>
                  </a:solidFill>
                </a:uFill>
                <a:latin typeface="Calibri"/>
              </a:rPr>
              <a:t>Traitement :</a:t>
            </a:r>
          </a:p>
          <a:p>
            <a:r>
              <a:rPr lang="fr-BE" sz="2200" b="0" i="0" u="none" strike="noStrike" cap="none" baseline="0" dirty="0">
                <a:solidFill>
                  <a:srgbClr val="000000"/>
                </a:solidFill>
                <a:effectLst/>
                <a:uFillTx/>
                <a:latin typeface="Calibri"/>
              </a:rPr>
              <a:t>Demandez à l'électeur de plier son bulletin de vote de manière à le rendre illisible</a:t>
            </a:r>
          </a:p>
          <a:p>
            <a:r>
              <a:rPr lang="fr-BE" sz="2200" b="0" i="0" u="none" strike="noStrike" cap="none" baseline="0" dirty="0">
                <a:solidFill>
                  <a:srgbClr val="000000"/>
                </a:solidFill>
                <a:effectLst/>
                <a:uFillTx/>
                <a:latin typeface="Calibri"/>
              </a:rPr>
              <a:t>Prenez-le et cachetez-le invalide</a:t>
            </a:r>
          </a:p>
          <a:p>
            <a:r>
              <a:rPr lang="fr-BE" sz="2200" b="0" i="0" u="none" strike="noStrike" cap="none" baseline="0" dirty="0">
                <a:solidFill>
                  <a:srgbClr val="000000"/>
                </a:solidFill>
                <a:effectLst/>
                <a:uFillTx/>
                <a:latin typeface="Calibri"/>
              </a:rPr>
              <a:t>Prenez la carte et activez-la à nouveau</a:t>
            </a:r>
          </a:p>
          <a:p>
            <a:r>
              <a:rPr lang="fr-BE" sz="2200" b="0" i="0" u="none" strike="noStrike" cap="none" baseline="0" dirty="0">
                <a:solidFill>
                  <a:srgbClr val="000000"/>
                </a:solidFill>
                <a:effectLst/>
                <a:uFillTx/>
                <a:latin typeface="Calibri"/>
              </a:rPr>
              <a:t>L'électeur peut essayer encore une fois </a:t>
            </a:r>
          </a:p>
        </p:txBody>
      </p:sp>
    </p:spTree>
    <p:custDataLst>
      <p:tags r:id="rId1"/>
    </p:custDataLst>
    <p:extLst>
      <p:ext uri="{BB962C8B-B14F-4D97-AF65-F5344CB8AC3E}">
        <p14:creationId xmlns:p14="http://schemas.microsoft.com/office/powerpoint/2010/main" val="4153394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l’ordinateur de vote</a:t>
            </a:r>
          </a:p>
        </p:txBody>
      </p:sp>
      <p:pic>
        <p:nvPicPr>
          <p:cNvPr id="4" name="Picture 3" descr="A screenshot of a cell phone&#10;&#10;Description automatically generated">
            <a:extLst>
              <a:ext uri="{FF2B5EF4-FFF2-40B4-BE49-F238E27FC236}">
                <a16:creationId xmlns:a16="http://schemas.microsoft.com/office/drawing/2014/main" id="{BCF6BCB3-5D02-624E-9F73-B1DDAE2108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50" y="1302826"/>
            <a:ext cx="3600000" cy="4500000"/>
          </a:xfrm>
          <a:prstGeom prst="rect">
            <a:avLst/>
          </a:prstGeom>
        </p:spPr>
      </p:pic>
    </p:spTree>
    <p:custDataLst>
      <p:tags r:id="rId1"/>
    </p:custDataLst>
    <p:extLst>
      <p:ext uri="{BB962C8B-B14F-4D97-AF65-F5344CB8AC3E}">
        <p14:creationId xmlns:p14="http://schemas.microsoft.com/office/powerpoint/2010/main" val="251215751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l’ordinateur de vote</a:t>
            </a:r>
          </a:p>
        </p:txBody>
      </p:sp>
      <p:pic>
        <p:nvPicPr>
          <p:cNvPr id="5" name="Picture 4">
            <a:extLst>
              <a:ext uri="{FF2B5EF4-FFF2-40B4-BE49-F238E27FC236}">
                <a16:creationId xmlns:a16="http://schemas.microsoft.com/office/drawing/2014/main" id="{07C209FC-CCA9-B143-90FC-68DA5AC747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50" y="1179000"/>
            <a:ext cx="3600000" cy="4500000"/>
          </a:xfrm>
          <a:prstGeom prst="rect">
            <a:avLst/>
          </a:prstGeom>
        </p:spPr>
      </p:pic>
    </p:spTree>
    <p:custDataLst>
      <p:tags r:id="rId1"/>
    </p:custDataLst>
    <p:extLst>
      <p:ext uri="{BB962C8B-B14F-4D97-AF65-F5344CB8AC3E}">
        <p14:creationId xmlns:p14="http://schemas.microsoft.com/office/powerpoint/2010/main" val="357791445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l’ordinateur de vote</a:t>
            </a:r>
          </a:p>
        </p:txBody>
      </p:sp>
      <p:pic>
        <p:nvPicPr>
          <p:cNvPr id="5" name="Picture 4" descr="A screenshot of a cell phone&#10;&#10;Description automatically generated">
            <a:extLst>
              <a:ext uri="{FF2B5EF4-FFF2-40B4-BE49-F238E27FC236}">
                <a16:creationId xmlns:a16="http://schemas.microsoft.com/office/drawing/2014/main" id="{F033D7A8-EB2C-A546-B8C8-292C90F158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49" y="1314450"/>
            <a:ext cx="3953579" cy="4941974"/>
          </a:xfrm>
          <a:prstGeom prst="rect">
            <a:avLst/>
          </a:prstGeom>
        </p:spPr>
      </p:pic>
    </p:spTree>
    <p:custDataLst>
      <p:tags r:id="rId1"/>
    </p:custDataLst>
    <p:extLst>
      <p:ext uri="{BB962C8B-B14F-4D97-AF65-F5344CB8AC3E}">
        <p14:creationId xmlns:p14="http://schemas.microsoft.com/office/powerpoint/2010/main" val="44087220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dirty="0">
                <a:solidFill>
                  <a:srgbClr val="00AFDB"/>
                </a:solidFill>
                <a:latin typeface="Calibri Light"/>
              </a:rPr>
              <a:t>-</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l’ordinateur de vote</a:t>
            </a:r>
          </a:p>
        </p:txBody>
      </p:sp>
      <p:sp>
        <p:nvSpPr>
          <p:cNvPr id="4" name="TextBox 3">
            <a:extLst>
              <a:ext uri="{FF2B5EF4-FFF2-40B4-BE49-F238E27FC236}">
                <a16:creationId xmlns:a16="http://schemas.microsoft.com/office/drawing/2014/main" id="{1CA6A0BE-AE32-7344-B8EE-E05743ECABA5}"/>
              </a:ext>
            </a:extLst>
          </p:cNvPr>
          <p:cNvSpPr txBox="1"/>
          <p:nvPr/>
        </p:nvSpPr>
        <p:spPr>
          <a:xfrm>
            <a:off x="1609572" y="3200400"/>
            <a:ext cx="6661455" cy="457657"/>
          </a:xfrm>
          <a:prstGeom prst="rect">
            <a:avLst/>
          </a:prstGeom>
          <a:noFill/>
        </p:spPr>
        <p:txBody>
          <a:bodyPr wrap="square" rtlCol="0">
            <a:spAutoFit/>
          </a:bodyPr>
          <a:lstStyle/>
          <a:p>
            <a:pPr algn="ctr"/>
            <a:r>
              <a:rPr lang="fr-BE" sz="2400" b="0" i="0" u="none" strike="noStrike" cap="none" baseline="0" dirty="0">
                <a:solidFill>
                  <a:srgbClr val="000000"/>
                </a:solidFill>
                <a:effectLst/>
                <a:uFillTx/>
                <a:latin typeface="Calibri"/>
              </a:rPr>
              <a:t>REDÉMARRER UN ORDINATEUR DE VOTE</a:t>
            </a:r>
          </a:p>
        </p:txBody>
      </p:sp>
    </p:spTree>
    <p:custDataLst>
      <p:tags r:id="rId1"/>
    </p:custDataLst>
    <p:extLst>
      <p:ext uri="{BB962C8B-B14F-4D97-AF65-F5344CB8AC3E}">
        <p14:creationId xmlns:p14="http://schemas.microsoft.com/office/powerpoint/2010/main" val="152004998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a:t>
            </a:r>
            <a:r>
              <a:rPr lang="fr-BE" sz="2800" b="1" i="0" u="none" strike="noStrike" cap="none" baseline="0" dirty="0" smtClean="0">
                <a:solidFill>
                  <a:srgbClr val="00AFDB"/>
                </a:solidFill>
                <a:effectLst/>
                <a:uFillTx/>
                <a:latin typeface="Calibri Light"/>
              </a:rPr>
              <a:t>- </a:t>
            </a:r>
            <a:r>
              <a:rPr lang="fr-BE" sz="2800" b="1" i="0" u="none" strike="noStrike" cap="none" baseline="0" dirty="0">
                <a:solidFill>
                  <a:srgbClr val="00AFDB"/>
                </a:solidFill>
                <a:effectLst/>
                <a:uFillTx/>
                <a:latin typeface="Calibri Light"/>
              </a:rPr>
              <a:t>l’ordinateur de vote</a:t>
            </a: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4"/>
          <a:stretch>
            <a:fillRect/>
          </a:stretch>
        </p:blipFill>
        <p:spPr>
          <a:xfrm flipH="1">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3F16E1E-9085-470F-9A2A-B6480573141B}"/>
              </a:ext>
            </a:extLst>
          </p:cNvPr>
          <p:cNvPicPr>
            <a:picLocks noChangeAspect="1"/>
          </p:cNvPicPr>
          <p:nvPr/>
        </p:nvPicPr>
        <p:blipFill>
          <a:blip r:embed="rId6"/>
          <a:stretch>
            <a:fillRect/>
          </a:stretch>
        </p:blipFill>
        <p:spPr>
          <a:xfrm>
            <a:off x="1166813" y="1389614"/>
            <a:ext cx="7620000" cy="4714875"/>
          </a:xfrm>
          <a:prstGeom prst="rect">
            <a:avLst/>
          </a:prstGeom>
        </p:spPr>
      </p:pic>
      <p:cxnSp>
        <p:nvCxnSpPr>
          <p:cNvPr id="13" name="Straight Arrow Connector 12">
            <a:extLst>
              <a:ext uri="{FF2B5EF4-FFF2-40B4-BE49-F238E27FC236}">
                <a16:creationId xmlns:a16="http://schemas.microsoft.com/office/drawing/2014/main" id="{F563A857-2205-744D-9EE8-9BEB3577D620}"/>
              </a:ext>
            </a:extLst>
          </p:cNvPr>
          <p:cNvCxnSpPr/>
          <p:nvPr/>
        </p:nvCxnSpPr>
        <p:spPr>
          <a:xfrm flipH="1" flipV="1">
            <a:off x="1947760" y="5659762"/>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1447075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4"/>
          <a:stretch>
            <a:fillRect/>
          </a:stretch>
        </p:blipFill>
        <p:spPr>
          <a:xfrm flipH="1">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2D1B41C-9046-446D-A6A1-CA505B6B00A6}"/>
              </a:ext>
            </a:extLst>
          </p:cNvPr>
          <p:cNvPicPr>
            <a:picLocks noChangeAspect="1"/>
          </p:cNvPicPr>
          <p:nvPr/>
        </p:nvPicPr>
        <p:blipFill>
          <a:blip r:embed="rId6"/>
          <a:stretch>
            <a:fillRect/>
          </a:stretch>
        </p:blipFill>
        <p:spPr>
          <a:xfrm>
            <a:off x="1073672" y="1447530"/>
            <a:ext cx="7620000" cy="4286250"/>
          </a:xfrm>
          <a:prstGeom prst="rect">
            <a:avLst/>
          </a:prstGeom>
        </p:spPr>
      </p:pic>
      <p:cxnSp>
        <p:nvCxnSpPr>
          <p:cNvPr id="10" name="Straight Arrow Connector 9">
            <a:extLst>
              <a:ext uri="{FF2B5EF4-FFF2-40B4-BE49-F238E27FC236}">
                <a16:creationId xmlns:a16="http://schemas.microsoft.com/office/drawing/2014/main" id="{9285C876-6BB0-7049-870C-6B636F7623EB}"/>
              </a:ext>
            </a:extLst>
          </p:cNvPr>
          <p:cNvCxnSpPr/>
          <p:nvPr/>
        </p:nvCxnSpPr>
        <p:spPr>
          <a:xfrm flipH="1" flipV="1">
            <a:off x="1907176" y="5363126"/>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2752321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pendant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aucun traitement approprié n'est clair/efficace, vérifiez si (toutes les parties) du système sont complètes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déconnecter tous les composants, les reconnecter tout et redémarrer</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Signalez tous les incidents de vote électronique au coordinateur communal</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Rapportez tous les incidents qui ne peuvent pas être résolus </a:t>
            </a:r>
            <a:r>
              <a:rPr lang="fr-BE" sz="2200" b="0" i="0" u="none" strike="noStrike" cap="none" baseline="0" dirty="0" smtClean="0">
                <a:solidFill>
                  <a:srgbClr val="000000"/>
                </a:solidFill>
                <a:effectLst/>
                <a:uFillTx/>
                <a:latin typeface="Calibri"/>
              </a:rPr>
              <a:t>au </a:t>
            </a:r>
            <a:r>
              <a:rPr lang="fr-BE" sz="2200" b="0" i="0" u="none" strike="noStrike" cap="none" baseline="0" dirty="0">
                <a:solidFill>
                  <a:srgbClr val="000000"/>
                </a:solidFill>
                <a:effectLst/>
                <a:uFillTx/>
                <a:latin typeface="Calibri"/>
              </a:rPr>
              <a:t>helpdesk Smartmatic/Diebold Nixdorf</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startAt="3"/>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19011069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Configuration recommandée génération II</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 (à l’entrée)</a:t>
            </a:r>
          </a:p>
        </p:txBody>
      </p:sp>
      <p:sp>
        <p:nvSpPr>
          <p:cNvPr id="10" name="Oval 9">
            <a:extLst>
              <a:ext uri="{FF2B5EF4-FFF2-40B4-BE49-F238E27FC236}">
                <a16:creationId xmlns:a16="http://schemas.microsoft.com/office/drawing/2014/main" id="{862FFA6A-E07C-5B4F-A7E7-04EEC7057941}"/>
              </a:ext>
            </a:extLst>
          </p:cNvPr>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1" name="Oval 10">
            <a:extLst>
              <a:ext uri="{FF2B5EF4-FFF2-40B4-BE49-F238E27FC236}">
                <a16:creationId xmlns:a16="http://schemas.microsoft.com/office/drawing/2014/main" id="{A5E45257-CC4B-944B-960C-97CB205A8436}"/>
              </a:ext>
            </a:extLst>
          </p:cNvPr>
          <p:cNvSpPr/>
          <p:nvPr/>
        </p:nvSpPr>
        <p:spPr>
          <a:xfrm>
            <a:off x="6513289"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2" name="Oval 11">
            <a:extLst>
              <a:ext uri="{FF2B5EF4-FFF2-40B4-BE49-F238E27FC236}">
                <a16:creationId xmlns:a16="http://schemas.microsoft.com/office/drawing/2014/main" id="{FEE59A94-F4A2-BC4C-B0DF-993DB3A7A419}"/>
              </a:ext>
            </a:extLst>
          </p:cNvPr>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secrétaire</a:t>
            </a:r>
          </a:p>
        </p:txBody>
      </p:sp>
      <p:sp>
        <p:nvSpPr>
          <p:cNvPr id="13" name="Oval 12">
            <a:extLst>
              <a:ext uri="{FF2B5EF4-FFF2-40B4-BE49-F238E27FC236}">
                <a16:creationId xmlns:a16="http://schemas.microsoft.com/office/drawing/2014/main" id="{DCD95AF4-2D84-E545-A1B1-8456222A9DBC}"/>
              </a:ext>
            </a:extLst>
          </p:cNvPr>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président</a:t>
            </a:r>
          </a:p>
        </p:txBody>
      </p:sp>
      <p:sp>
        <p:nvSpPr>
          <p:cNvPr id="14" name="Oval 13">
            <a:extLst>
              <a:ext uri="{FF2B5EF4-FFF2-40B4-BE49-F238E27FC236}">
                <a16:creationId xmlns:a16="http://schemas.microsoft.com/office/drawing/2014/main" id="{9AF46344-B0FF-5B46-B552-1DACC29F8847}"/>
              </a:ext>
            </a:extLst>
          </p:cNvPr>
          <p:cNvSpPr/>
          <p:nvPr/>
        </p:nvSpPr>
        <p:spPr>
          <a:xfrm>
            <a:off x="273078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18035" y="254339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22932"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27829"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32729"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44149" y="2549915"/>
            <a:ext cx="765772" cy="765774"/>
          </a:xfrm>
          <a:prstGeom prst="rect">
            <a:avLst/>
          </a:prstGeom>
          <a:noFill/>
          <a:ln w="28575">
            <a:solidFill>
              <a:schemeClr val="accent2"/>
            </a:solidFill>
            <a:prstDash val="dash"/>
          </a:ln>
        </p:spPr>
        <p:txBody>
          <a:bodyPr wrap="none" rtlCol="0" anchor="ctr" anchorCtr="1">
            <a:noAutofit/>
          </a:bodyPr>
          <a:lstStyle/>
          <a:p>
            <a:r>
              <a:rPr lang="fr-BE" sz="1100" b="0" i="0" u="none" strike="noStrike" cap="none" baseline="0" dirty="0">
                <a:solidFill>
                  <a:srgbClr val="AFABAB"/>
                </a:solidFill>
                <a:effectLst/>
                <a:uFillTx/>
                <a:latin typeface="Calibri"/>
              </a:rPr>
              <a:t>Isoloir</a:t>
            </a:r>
          </a:p>
        </p:txBody>
      </p:sp>
      <p:sp>
        <p:nvSpPr>
          <p:cNvPr id="21" name="Oval 20">
            <a:extLst>
              <a:ext uri="{FF2B5EF4-FFF2-40B4-BE49-F238E27FC236}">
                <a16:creationId xmlns:a16="http://schemas.microsoft.com/office/drawing/2014/main" id="{B59D3D82-D4D0-7349-980A-2F957F1C3532}"/>
              </a:ext>
            </a:extLst>
          </p:cNvPr>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2730789" y="4826337"/>
            <a:ext cx="3619501"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Table pour les membres du </a:t>
            </a:r>
          </a:p>
          <a:p>
            <a:r>
              <a:rPr lang="fr-BE" sz="1100" b="0" i="0" u="none" strike="noStrike" cap="none" baseline="0" dirty="0">
                <a:solidFill>
                  <a:srgbClr val="000000"/>
                </a:solidFill>
                <a:effectLst/>
                <a:uFillTx/>
                <a:latin typeface="Calibri"/>
              </a:rPr>
              <a:t>bureau de vote</a:t>
            </a:r>
          </a:p>
        </p:txBody>
      </p:sp>
      <p:sp>
        <p:nvSpPr>
          <p:cNvPr id="23" name="TextBox 22">
            <a:extLst>
              <a:ext uri="{FF2B5EF4-FFF2-40B4-BE49-F238E27FC236}">
                <a16:creationId xmlns:a16="http://schemas.microsoft.com/office/drawing/2014/main" id="{E5264EEA-F0C8-EA41-B266-83A081344F46}"/>
              </a:ext>
            </a:extLst>
          </p:cNvPr>
          <p:cNvSpPr txBox="1"/>
          <p:nvPr/>
        </p:nvSpPr>
        <p:spPr>
          <a:xfrm>
            <a:off x="5757966" y="5106062"/>
            <a:ext cx="437019" cy="224464"/>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6487536" y="4826337"/>
            <a:ext cx="1006443" cy="516945"/>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Urne électorale</a:t>
            </a:r>
          </a:p>
        </p:txBody>
      </p:sp>
      <p:pic>
        <p:nvPicPr>
          <p:cNvPr id="25" name="Picture 24">
            <a:extLst>
              <a:ext uri="{FF2B5EF4-FFF2-40B4-BE49-F238E27FC236}">
                <a16:creationId xmlns:a16="http://schemas.microsoft.com/office/drawing/2014/main" id="{4C6118CC-B119-C143-8ECC-03C93EB2C1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6132" y="1002495"/>
            <a:ext cx="1779072" cy="1334304"/>
          </a:xfrm>
          <a:prstGeom prst="rect">
            <a:avLst/>
          </a:prstGeom>
        </p:spPr>
      </p:pic>
    </p:spTree>
    <p:custDataLst>
      <p:tags r:id="rId1"/>
    </p:custDataLst>
    <p:extLst>
      <p:ext uri="{BB962C8B-B14F-4D97-AF65-F5344CB8AC3E}">
        <p14:creationId xmlns:p14="http://schemas.microsoft.com/office/powerpoint/2010/main" val="169218842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Traitement des incidents / problèmes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Recomptage au </a:t>
            </a:r>
            <a:r>
              <a:rPr lang="fr-BE" sz="2400" dirty="0">
                <a:solidFill>
                  <a:srgbClr val="000000"/>
                </a:solidFill>
                <a:latin typeface="Calibri"/>
              </a:rPr>
              <a:t>bureau principal de canton</a:t>
            </a:r>
            <a:endParaRPr lang="fr-BE" sz="2400" b="0" i="0" u="none" strike="noStrike" cap="none" baseline="0" dirty="0">
              <a:solidFill>
                <a:srgbClr val="000000"/>
              </a:solidFill>
              <a:effectLst/>
              <a:uFillTx/>
              <a:latin typeface="Calibri"/>
            </a:endParaRPr>
          </a:p>
        </p:txBody>
      </p:sp>
    </p:spTree>
    <p:custDataLst>
      <p:tags r:id="rId1"/>
    </p:custDataLst>
    <p:extLst>
      <p:ext uri="{BB962C8B-B14F-4D97-AF65-F5344CB8AC3E}">
        <p14:creationId xmlns:p14="http://schemas.microsoft.com/office/powerpoint/2010/main" val="30574765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Recomptage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582615"/>
            <a:ext cx="9047578" cy="4743234"/>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Responsabilité du bureau principal de canton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Soutien de la commune :</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fournit le matériel nécessaire</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fournit le support technique</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installe l'équipement</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prend en charge le démarrage et l'utilisation de l'application de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 </a:t>
            </a:r>
            <a:r>
              <a:rPr lang="fr-BE" sz="2200" dirty="0">
                <a:solidFill>
                  <a:srgbClr val="000000"/>
                </a:solidFill>
                <a:latin typeface="Calibri"/>
              </a:rPr>
              <a:t>bureau principal de canton</a:t>
            </a:r>
            <a:r>
              <a:rPr lang="fr-BE" sz="2200" b="0" i="0" u="none" strike="noStrike" cap="none" baseline="0" dirty="0">
                <a:solidFill>
                  <a:srgbClr val="000000"/>
                </a:solidFill>
                <a:effectLst/>
                <a:uFillTx/>
                <a:latin typeface="Calibri"/>
              </a:rPr>
              <a:t> fournit le nécessaire :</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 scellée avec les clés USB (2 pièces)</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 scellée avec code du bureau de recomptage des votes et mot de passe</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enveloppe/sac scellé(e) avec les bulletins de vote du bureau de vote qui doivent être recomptés</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enveloppes vides scellables pour la sortie du recomptage</a:t>
            </a: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209739522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Matériel requis pour le recomptage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8" name="Picture 17">
            <a:extLst>
              <a:ext uri="{FF2B5EF4-FFF2-40B4-BE49-F238E27FC236}">
                <a16:creationId xmlns:a16="http://schemas.microsoft.com/office/drawing/2014/main" id="{335FB427-632E-0F47-8A33-4EA73C7219F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95694" y="1394090"/>
            <a:ext cx="3689634" cy="2563313"/>
          </a:xfrm>
          <a:prstGeom prst="rect">
            <a:avLst/>
          </a:prstGeom>
        </p:spPr>
      </p:pic>
      <p:pic>
        <p:nvPicPr>
          <p:cNvPr id="10" name="Picture 9">
            <a:extLst>
              <a:ext uri="{FF2B5EF4-FFF2-40B4-BE49-F238E27FC236}">
                <a16:creationId xmlns:a16="http://schemas.microsoft.com/office/drawing/2014/main" id="{6BF0693D-B145-774A-9078-533C4260A7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13700" y="1540713"/>
            <a:ext cx="1443600" cy="1924800"/>
          </a:xfrm>
          <a:prstGeom prst="rect">
            <a:avLst/>
          </a:prstGeom>
        </p:spPr>
      </p:pic>
      <p:pic>
        <p:nvPicPr>
          <p:cNvPr id="19" name="Picture 18">
            <a:extLst>
              <a:ext uri="{FF2B5EF4-FFF2-40B4-BE49-F238E27FC236}">
                <a16:creationId xmlns:a16="http://schemas.microsoft.com/office/drawing/2014/main" id="{4ACB956F-E8FC-354B-A0A9-484838C527B6}"/>
              </a:ext>
            </a:extLst>
          </p:cNvPr>
          <p:cNvPicPr/>
          <p:nvPr/>
        </p:nvPicPr>
        <p:blipFill>
          <a:blip r:embed="rId8">
            <a:extLst>
              <a:ext uri="{28A0092B-C50C-407E-A947-70E740481C1C}">
                <a14:useLocalDpi xmlns:a14="http://schemas.microsoft.com/office/drawing/2010/main"/>
              </a:ext>
            </a:extLst>
          </a:blip>
          <a:stretch>
            <a:fillRect/>
          </a:stretch>
        </p:blipFill>
        <p:spPr>
          <a:xfrm>
            <a:off x="552080" y="4071919"/>
            <a:ext cx="3043473" cy="1775877"/>
          </a:xfrm>
          <a:prstGeom prst="rect">
            <a:avLst/>
          </a:prstGeom>
        </p:spPr>
      </p:pic>
      <p:sp>
        <p:nvSpPr>
          <p:cNvPr id="5" name="Cross 4">
            <a:extLst>
              <a:ext uri="{FF2B5EF4-FFF2-40B4-BE49-F238E27FC236}">
                <a16:creationId xmlns:a16="http://schemas.microsoft.com/office/drawing/2014/main" id="{799D78EE-4C5E-B943-AF3F-69739AEE8341}"/>
              </a:ext>
            </a:extLst>
          </p:cNvPr>
          <p:cNvSpPr/>
          <p:nvPr/>
        </p:nvSpPr>
        <p:spPr>
          <a:xfrm rot="2700000">
            <a:off x="2248823" y="4301783"/>
            <a:ext cx="1440000" cy="1440000"/>
          </a:xfrm>
          <a:prstGeom prst="plus">
            <a:avLst>
              <a:gd name="adj" fmla="val 458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0" name="Picture 19">
            <a:extLst>
              <a:ext uri="{FF2B5EF4-FFF2-40B4-BE49-F238E27FC236}">
                <a16:creationId xmlns:a16="http://schemas.microsoft.com/office/drawing/2014/main" id="{7680B1BF-2E05-2F43-B6EB-C1C45404C09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235700" y="1701799"/>
            <a:ext cx="3949700" cy="3517901"/>
          </a:xfrm>
          <a:prstGeom prst="rect">
            <a:avLst/>
          </a:prstGeom>
        </p:spPr>
      </p:pic>
    </p:spTree>
    <p:custDataLst>
      <p:tags r:id="rId1"/>
    </p:custDataLst>
    <p:extLst>
      <p:ext uri="{BB962C8B-B14F-4D97-AF65-F5344CB8AC3E}">
        <p14:creationId xmlns:p14="http://schemas.microsoft.com/office/powerpoint/2010/main" val="896957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Matériel requis pour le recomptage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 name="Picture 9">
            <a:extLst>
              <a:ext uri="{FF2B5EF4-FFF2-40B4-BE49-F238E27FC236}">
                <a16:creationId xmlns:a16="http://schemas.microsoft.com/office/drawing/2014/main" id="{6BF0693D-B145-774A-9078-533C4260A7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54915" y="1545513"/>
            <a:ext cx="1440000" cy="1920000"/>
          </a:xfrm>
          <a:prstGeom prst="rect">
            <a:avLst/>
          </a:prstGeom>
        </p:spPr>
      </p:pic>
      <p:pic>
        <p:nvPicPr>
          <p:cNvPr id="19" name="Picture 18">
            <a:extLst>
              <a:ext uri="{FF2B5EF4-FFF2-40B4-BE49-F238E27FC236}">
                <a16:creationId xmlns:a16="http://schemas.microsoft.com/office/drawing/2014/main" id="{4ACB956F-E8FC-354B-A0A9-484838C527B6}"/>
              </a:ext>
            </a:extLst>
          </p:cNvPr>
          <p:cNvPicPr/>
          <p:nvPr/>
        </p:nvPicPr>
        <p:blipFill>
          <a:blip r:embed="rId7" cstate="print">
            <a:extLst>
              <a:ext uri="{28A0092B-C50C-407E-A947-70E740481C1C}">
                <a14:useLocalDpi xmlns:a14="http://schemas.microsoft.com/office/drawing/2010/main"/>
              </a:ext>
            </a:extLst>
          </a:blip>
          <a:srcRect/>
          <a:stretch>
            <a:fillRect/>
          </a:stretch>
        </p:blipFill>
        <p:spPr>
          <a:xfrm>
            <a:off x="1473145" y="4071919"/>
            <a:ext cx="1726841" cy="1775877"/>
          </a:xfrm>
          <a:prstGeom prst="rect">
            <a:avLst/>
          </a:prstGeom>
        </p:spPr>
      </p:pic>
      <p:pic>
        <p:nvPicPr>
          <p:cNvPr id="11" name="Picture 10">
            <a:extLst>
              <a:ext uri="{FF2B5EF4-FFF2-40B4-BE49-F238E27FC236}">
                <a16:creationId xmlns:a16="http://schemas.microsoft.com/office/drawing/2014/main" id="{978AE52A-CB62-8B4C-A165-67DAAC253DF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9388" y="1208538"/>
            <a:ext cx="3600000" cy="2700000"/>
          </a:xfrm>
          <a:prstGeom prst="rect">
            <a:avLst/>
          </a:prstGeom>
        </p:spPr>
      </p:pic>
      <p:pic>
        <p:nvPicPr>
          <p:cNvPr id="12" name="Picture 2" descr="page1image1814816">
            <a:extLst>
              <a:ext uri="{FF2B5EF4-FFF2-40B4-BE49-F238E27FC236}">
                <a16:creationId xmlns:a16="http://schemas.microsoft.com/office/drawing/2014/main" id="{417DE7DD-3D68-3543-844E-4C1FEE992899}"/>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938030" y="2028175"/>
            <a:ext cx="2390120" cy="28544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734968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recomptage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recomptage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position et le recomptage peut commencer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181297422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spTree>
    <p:custDataLst>
      <p:tags r:id="rId1"/>
    </p:custDataLst>
    <p:extLst>
      <p:ext uri="{BB962C8B-B14F-4D97-AF65-F5344CB8AC3E}">
        <p14:creationId xmlns:p14="http://schemas.microsoft.com/office/powerpoint/2010/main" val="38998364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spTree>
    <p:custDataLst>
      <p:tags r:id="rId1"/>
    </p:custDataLst>
    <p:extLst>
      <p:ext uri="{BB962C8B-B14F-4D97-AF65-F5344CB8AC3E}">
        <p14:creationId xmlns:p14="http://schemas.microsoft.com/office/powerpoint/2010/main" val="353987123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Recomptage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l’enveloppe/le sac avec les bulletins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Sortez les bulletins de vote et préparez les piles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Scannez le code QR de chaque bulletin de vote avec le scanner portatif</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Terminez toutes les piles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Clôturez le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Imprimez/signez le rapport de chiffres clés (avec l’ordinateur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Fermez le bureau de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Traitez </a:t>
            </a:r>
            <a:r>
              <a:rPr lang="fr-BE" sz="2200" dirty="0">
                <a:solidFill>
                  <a:srgbClr val="000000"/>
                </a:solidFill>
                <a:latin typeface="Calibri"/>
              </a:rPr>
              <a:t>l</a:t>
            </a:r>
            <a:r>
              <a:rPr lang="fr-BE" sz="2200" b="0" i="0" u="none" strike="noStrike" cap="none" baseline="0" dirty="0">
                <a:solidFill>
                  <a:srgbClr val="000000"/>
                </a:solidFill>
                <a:effectLst/>
                <a:uFillTx/>
                <a:latin typeface="Calibri"/>
              </a:rPr>
              <a:t>es clés USB dans Martine</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42038804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2368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Tree>
    <p:custDataLst>
      <p:tags r:id="rId1"/>
    </p:custDataLst>
    <p:extLst>
      <p:ext uri="{BB962C8B-B14F-4D97-AF65-F5344CB8AC3E}">
        <p14:creationId xmlns:p14="http://schemas.microsoft.com/office/powerpoint/2010/main" val="11016698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S’exercer</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Installer l'urne électorale et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Installer l’ordinateur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Démarrage du bureau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Activer les cartes et voter</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Retirer la clé USB en toute sécurité</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Créer et régler une alarme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Fermer le bureau de vote et imprimer le rapport des chiffres clés</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11070039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Configuration recommandée génération I</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pSp>
        <p:nvGrpSpPr>
          <p:cNvPr id="5" name="Group 4">
            <a:extLst>
              <a:ext uri="{FF2B5EF4-FFF2-40B4-BE49-F238E27FC236}">
                <a16:creationId xmlns:a16="http://schemas.microsoft.com/office/drawing/2014/main" id="{495D52BC-9695-8A4E-BD8A-7072F4AA54D1}"/>
              </a:ext>
            </a:extLst>
          </p:cNvPr>
          <p:cNvGrpSpPr/>
          <p:nvPr/>
        </p:nvGrpSpPr>
        <p:grpSpPr>
          <a:xfrm>
            <a:off x="1655204" y="2460454"/>
            <a:ext cx="6300000" cy="3653835"/>
            <a:chOff x="1655204" y="2460454"/>
            <a:chExt cx="6300000" cy="3653835"/>
          </a:xfrm>
        </p:grpSpPr>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 (débout)</a:t>
              </a:r>
            </a:p>
          </p:txBody>
        </p:sp>
        <p:sp>
          <p:nvSpPr>
            <p:cNvPr id="10" name="Oval 9">
              <a:extLst>
                <a:ext uri="{FF2B5EF4-FFF2-40B4-BE49-F238E27FC236}">
                  <a16:creationId xmlns:a16="http://schemas.microsoft.com/office/drawing/2014/main" id="{862FFA6A-E07C-5B4F-A7E7-04EEC7057941}"/>
                </a:ext>
              </a:extLst>
            </p:cNvPr>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(à l’entrée)</a:t>
              </a:r>
            </a:p>
          </p:txBody>
        </p:sp>
        <p:sp>
          <p:nvSpPr>
            <p:cNvPr id="11" name="Oval 10">
              <a:extLst>
                <a:ext uri="{FF2B5EF4-FFF2-40B4-BE49-F238E27FC236}">
                  <a16:creationId xmlns:a16="http://schemas.microsoft.com/office/drawing/2014/main" id="{A5E45257-CC4B-944B-960C-97CB205A8436}"/>
                </a:ext>
              </a:extLst>
            </p:cNvPr>
            <p:cNvSpPr/>
            <p:nvPr/>
          </p:nvSpPr>
          <p:spPr>
            <a:xfrm>
              <a:off x="2744158"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2" name="Oval 11">
              <a:extLst>
                <a:ext uri="{FF2B5EF4-FFF2-40B4-BE49-F238E27FC236}">
                  <a16:creationId xmlns:a16="http://schemas.microsoft.com/office/drawing/2014/main" id="{FEE59A94-F4A2-BC4C-B0DF-993DB3A7A419}"/>
                </a:ext>
              </a:extLst>
            </p:cNvPr>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secrétaire</a:t>
              </a:r>
            </a:p>
          </p:txBody>
        </p:sp>
        <p:sp>
          <p:nvSpPr>
            <p:cNvPr id="13" name="Oval 12">
              <a:extLst>
                <a:ext uri="{FF2B5EF4-FFF2-40B4-BE49-F238E27FC236}">
                  <a16:creationId xmlns:a16="http://schemas.microsoft.com/office/drawing/2014/main" id="{DCD95AF4-2D84-E545-A1B1-8456222A9DBC}"/>
                </a:ext>
              </a:extLst>
            </p:cNvPr>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4" name="Oval 13">
              <a:extLst>
                <a:ext uri="{FF2B5EF4-FFF2-40B4-BE49-F238E27FC236}">
                  <a16:creationId xmlns:a16="http://schemas.microsoft.com/office/drawing/2014/main" id="{9AF46344-B0FF-5B46-B552-1DACC29F8847}"/>
                </a:ext>
              </a:extLst>
            </p:cNvPr>
            <p:cNvSpPr/>
            <p:nvPr/>
          </p:nvSpPr>
          <p:spPr>
            <a:xfrm>
              <a:off x="6514926" y="5623687"/>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04180" y="254339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09077"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13974"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18874"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30294" y="2549915"/>
              <a:ext cx="765772" cy="765774"/>
            </a:xfrm>
            <a:prstGeom prst="rect">
              <a:avLst/>
            </a:prstGeom>
            <a:noFill/>
            <a:ln w="28575">
              <a:solidFill>
                <a:schemeClr val="accent2"/>
              </a:solidFill>
              <a:prstDash val="dash"/>
            </a:ln>
          </p:spPr>
          <p:txBody>
            <a:bodyPr wrap="none" rtlCol="0" anchor="ctr" anchorCtr="1">
              <a:noAutofit/>
            </a:bodyPr>
            <a:lstStyle/>
            <a:p>
              <a:r>
                <a:rPr lang="fr-BE" sz="1100" b="0" i="0" u="none" strike="noStrike" cap="none" baseline="0" dirty="0">
                  <a:solidFill>
                    <a:srgbClr val="AFABAB"/>
                  </a:solidFill>
                  <a:effectLst/>
                  <a:uFillTx/>
                  <a:latin typeface="Calibri"/>
                </a:rPr>
                <a:t>Isoloir</a:t>
              </a:r>
            </a:p>
          </p:txBody>
        </p:sp>
        <p:sp>
          <p:nvSpPr>
            <p:cNvPr id="21" name="Oval 20">
              <a:extLst>
                <a:ext uri="{FF2B5EF4-FFF2-40B4-BE49-F238E27FC236}">
                  <a16:creationId xmlns:a16="http://schemas.microsoft.com/office/drawing/2014/main" id="{B59D3D82-D4D0-7349-980A-2F957F1C3532}"/>
                </a:ext>
              </a:extLst>
            </p:cNvPr>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président</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3721637" y="4795430"/>
              <a:ext cx="3619501"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Table pour les membres du bureau de vote</a:t>
              </a:r>
            </a:p>
          </p:txBody>
        </p:sp>
        <p:sp>
          <p:nvSpPr>
            <p:cNvPr id="23" name="TextBox 22">
              <a:extLst>
                <a:ext uri="{FF2B5EF4-FFF2-40B4-BE49-F238E27FC236}">
                  <a16:creationId xmlns:a16="http://schemas.microsoft.com/office/drawing/2014/main" id="{E5264EEA-F0C8-EA41-B266-83A081344F46}"/>
                </a:ext>
              </a:extLst>
            </p:cNvPr>
            <p:cNvSpPr txBox="1"/>
            <p:nvPr/>
          </p:nvSpPr>
          <p:spPr>
            <a:xfrm>
              <a:off x="3869353" y="5053902"/>
              <a:ext cx="437019" cy="224464"/>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2604349" y="4795430"/>
              <a:ext cx="1006443" cy="516945"/>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Urne électorale</a:t>
              </a:r>
            </a:p>
          </p:txBody>
        </p:sp>
      </p:grpSp>
      <p:pic>
        <p:nvPicPr>
          <p:cNvPr id="25" name="Picture 24">
            <a:extLst>
              <a:ext uri="{FF2B5EF4-FFF2-40B4-BE49-F238E27FC236}">
                <a16:creationId xmlns:a16="http://schemas.microsoft.com/office/drawing/2014/main" id="{9FB12559-5590-B746-AD55-81F6977BD1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20490" y="1192096"/>
            <a:ext cx="1552661" cy="1164496"/>
          </a:xfrm>
          <a:prstGeom prst="rect">
            <a:avLst/>
          </a:prstGeom>
        </p:spPr>
      </p:pic>
    </p:spTree>
    <p:custDataLst>
      <p:tags r:id="rId1"/>
    </p:custDataLst>
    <p:extLst>
      <p:ext uri="{BB962C8B-B14F-4D97-AF65-F5344CB8AC3E}">
        <p14:creationId xmlns:p14="http://schemas.microsoft.com/office/powerpoint/2010/main" val="254950802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8972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finale</a:t>
            </a:r>
          </a:p>
        </p:txBody>
      </p:sp>
    </p:spTree>
    <p:custDataLst>
      <p:tags r:id="rId1"/>
    </p:custDataLst>
    <p:extLst>
      <p:ext uri="{BB962C8B-B14F-4D97-AF65-F5344CB8AC3E}">
        <p14:creationId xmlns:p14="http://schemas.microsoft.com/office/powerpoint/2010/main" val="172175332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Objectifs de la formation</a:t>
            </a:r>
          </a:p>
        </p:txBody>
      </p:sp>
      <p:sp>
        <p:nvSpPr>
          <p:cNvPr id="3" name="Content Placeholder 2"/>
          <p:cNvSpPr>
            <a:spLocks noGrp="1"/>
          </p:cNvSpPr>
          <p:nvPr>
            <p:ph idx="1"/>
          </p:nvPr>
        </p:nvSpPr>
        <p:spPr>
          <a:xfrm>
            <a:off x="681038" y="1529863"/>
            <a:ext cx="8937747" cy="4391104"/>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à quoi sert chaque partie du système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Organiser les bureaux de vote et installer les systèmes de vote correctement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Maîtriser le processus de démarrage et d’arrêt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quoi faire en cas de problèmes et d'incidents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comment aider le bureau principal en cas de recomptage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Développer les connaissances et la confiance pour former les présidents</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153145361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Documentation</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342900" indent="-342900">
              <a:buClr>
                <a:schemeClr val="tx1">
                  <a:lumMod val="65000"/>
                  <a:lumOff val="35000"/>
                </a:schemeClr>
              </a:buClr>
              <a:buFont typeface="Wingdings" panose="05000000000000000000" pitchFamily="2" charset="2"/>
              <a:buChar char="§"/>
            </a:pPr>
            <a:r>
              <a:rPr lang="nl-BE" sz="2400" b="0" i="0" u="none" strike="noStrike" cap="none" baseline="0" dirty="0" err="1" smtClean="0">
                <a:solidFill>
                  <a:srgbClr val="404040"/>
                </a:solidFill>
                <a:effectLst/>
                <a:uFillTx/>
                <a:latin typeface="Calibri"/>
              </a:rPr>
              <a:t>Tous</a:t>
            </a:r>
            <a:r>
              <a:rPr lang="nl-BE" sz="2400" b="0" i="0" u="none" strike="noStrike" cap="none" baseline="0" dirty="0" smtClean="0">
                <a:solidFill>
                  <a:srgbClr val="404040"/>
                </a:solidFill>
                <a:effectLst/>
                <a:uFillTx/>
                <a:latin typeface="Calibri"/>
              </a:rPr>
              <a:t> les </a:t>
            </a:r>
            <a:r>
              <a:rPr lang="nl-BE" sz="2400" b="0" i="0" u="none" strike="noStrike" cap="none" baseline="0" dirty="0" err="1" smtClean="0">
                <a:solidFill>
                  <a:srgbClr val="404040"/>
                </a:solidFill>
                <a:effectLst/>
                <a:uFillTx/>
                <a:latin typeface="Calibri"/>
              </a:rPr>
              <a:t>manuels</a:t>
            </a:r>
            <a:r>
              <a:rPr lang="nl-BE" sz="2400" b="0" i="0" u="none" strike="noStrike" cap="none" baseline="0" dirty="0" smtClean="0">
                <a:solidFill>
                  <a:srgbClr val="404040"/>
                </a:solidFill>
                <a:effectLst/>
                <a:uFillTx/>
                <a:latin typeface="Calibri"/>
              </a:rPr>
              <a:t> </a:t>
            </a:r>
            <a:r>
              <a:rPr lang="nl-BE" sz="2400" b="0" i="0" u="none" strike="noStrike" cap="none" baseline="0" dirty="0" err="1" smtClean="0">
                <a:solidFill>
                  <a:srgbClr val="404040"/>
                </a:solidFill>
                <a:effectLst/>
                <a:uFillTx/>
                <a:latin typeface="Calibri"/>
              </a:rPr>
              <a:t>sont</a:t>
            </a:r>
            <a:r>
              <a:rPr lang="nl-BE" sz="2400" b="0" i="0" u="none" strike="noStrike" cap="none" baseline="0" dirty="0" smtClean="0">
                <a:solidFill>
                  <a:srgbClr val="404040"/>
                </a:solidFill>
                <a:effectLst/>
                <a:uFillTx/>
                <a:latin typeface="Calibri"/>
              </a:rPr>
              <a:t> </a:t>
            </a:r>
            <a:r>
              <a:rPr lang="nl-BE" sz="2400" b="0" i="0" u="none" strike="noStrike" cap="none" baseline="0" dirty="0" err="1" smtClean="0">
                <a:solidFill>
                  <a:srgbClr val="404040"/>
                </a:solidFill>
                <a:effectLst/>
                <a:uFillTx/>
                <a:latin typeface="Calibri"/>
              </a:rPr>
              <a:t>disponibles</a:t>
            </a:r>
            <a:r>
              <a:rPr lang="nl-BE" sz="2400" b="0" i="0" u="none" strike="noStrike" cap="none" dirty="0" smtClean="0">
                <a:solidFill>
                  <a:srgbClr val="404040"/>
                </a:solidFill>
                <a:effectLst/>
                <a:uFillTx/>
                <a:latin typeface="Calibri"/>
              </a:rPr>
              <a:t> </a:t>
            </a:r>
            <a:r>
              <a:rPr lang="nl-BE" sz="2400" b="0" i="0" u="none" strike="noStrike" cap="none" dirty="0" err="1" smtClean="0">
                <a:solidFill>
                  <a:srgbClr val="404040"/>
                </a:solidFill>
                <a:effectLst/>
                <a:uFillTx/>
                <a:latin typeface="Calibri"/>
              </a:rPr>
              <a:t>sur</a:t>
            </a:r>
            <a:r>
              <a:rPr lang="nl-BE" sz="2400" b="0" i="0" u="none" strike="noStrike" cap="none" dirty="0" smtClean="0">
                <a:solidFill>
                  <a:srgbClr val="404040"/>
                </a:solidFill>
                <a:effectLst/>
                <a:uFillTx/>
                <a:latin typeface="Calibri"/>
              </a:rPr>
              <a:t> </a:t>
            </a:r>
            <a:r>
              <a:rPr lang="nl-BE" sz="2400" b="0" i="0" u="none" strike="noStrike" cap="none" dirty="0" err="1" smtClean="0">
                <a:solidFill>
                  <a:srgbClr val="404040"/>
                </a:solidFill>
                <a:effectLst/>
                <a:uFillTx/>
                <a:latin typeface="Calibri"/>
              </a:rPr>
              <a:t>le</a:t>
            </a:r>
            <a:r>
              <a:rPr lang="nl-BE" sz="2400" b="0" i="0" u="none" strike="noStrike" cap="none" dirty="0" smtClean="0">
                <a:solidFill>
                  <a:srgbClr val="404040"/>
                </a:solidFill>
                <a:effectLst/>
                <a:uFillTx/>
                <a:latin typeface="Calibri"/>
              </a:rPr>
              <a:t> site web élections </a:t>
            </a:r>
            <a:r>
              <a:rPr lang="nl-BE" sz="2400" b="0" i="0" u="none" strike="noStrike" cap="none" dirty="0" err="1" smtClean="0">
                <a:solidFill>
                  <a:srgbClr val="404040"/>
                </a:solidFill>
                <a:effectLst/>
                <a:uFillTx/>
                <a:latin typeface="Calibri"/>
              </a:rPr>
              <a:t>d’IBZ</a:t>
            </a:r>
            <a:r>
              <a:rPr lang="nl-BE" sz="2400" dirty="0" smtClean="0">
                <a:solidFill>
                  <a:srgbClr val="404040"/>
                </a:solidFill>
                <a:latin typeface="Calibri"/>
              </a:rPr>
              <a:t>:</a:t>
            </a:r>
          </a:p>
          <a:p>
            <a:pPr marL="0" indent="0">
              <a:buClr>
                <a:schemeClr val="tx1">
                  <a:lumMod val="65000"/>
                  <a:lumOff val="35000"/>
                </a:schemeClr>
              </a:buClr>
              <a:buNone/>
            </a:pPr>
            <a:r>
              <a:rPr lang="nl-BE" sz="2400" dirty="0" smtClean="0">
                <a:solidFill>
                  <a:srgbClr val="404040"/>
                </a:solidFill>
                <a:latin typeface="Calibri"/>
                <a:hlinkClick r:id="rId5"/>
              </a:rPr>
              <a:t>www.elections.fgov.be</a:t>
            </a:r>
            <a:endParaRPr lang="nl-BE" sz="2400" dirty="0" smtClean="0">
              <a:solidFill>
                <a:srgbClr val="404040"/>
              </a:solidFill>
              <a:latin typeface="Calibri"/>
            </a:endParaRPr>
          </a:p>
          <a:p>
            <a:pPr marL="0" indent="0">
              <a:buClr>
                <a:schemeClr val="tx1">
                  <a:lumMod val="65000"/>
                  <a:lumOff val="35000"/>
                </a:schemeClr>
              </a:buClr>
              <a:buNone/>
            </a:pPr>
            <a:endParaRPr lang="nl-BE" sz="2400" dirty="0" smtClean="0">
              <a:solidFill>
                <a:srgbClr val="404040"/>
              </a:solidFill>
              <a:latin typeface="Calibri"/>
            </a:endParaRPr>
          </a:p>
          <a:p>
            <a:pPr marL="342900" indent="-342900">
              <a:buClr>
                <a:schemeClr val="tx1">
                  <a:lumMod val="65000"/>
                  <a:lumOff val="35000"/>
                </a:schemeClr>
              </a:buClr>
              <a:buFont typeface="Wingdings" panose="05000000000000000000" pitchFamily="2" charset="2"/>
              <a:buChar char="§"/>
            </a:pP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6"/>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320417418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Contact</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buFont typeface="Wingdings" panose="05000000000000000000" pitchFamily="2" charset="2"/>
              <a:buChar char="§"/>
            </a:pPr>
            <a:r>
              <a:rPr lang="fr-BE" sz="2200" b="0" i="0" u="none" strike="noStrike" cap="none" baseline="0" dirty="0">
                <a:solidFill>
                  <a:srgbClr val="00AFDB"/>
                </a:solidFill>
                <a:effectLst/>
                <a:uFillTx/>
                <a:latin typeface="Calibri"/>
              </a:rPr>
              <a:t>Smartmatic</a:t>
            </a:r>
          </a:p>
          <a:p>
            <a:pPr marL="457200" lvl="1" indent="0">
              <a:buNone/>
            </a:pPr>
            <a:r>
              <a:rPr lang="en-US" sz="2200" dirty="0"/>
              <a:t>+32 (0)2 511 78 71</a:t>
            </a:r>
          </a:p>
          <a:p>
            <a:pPr marL="457200" lvl="1" indent="0">
              <a:buNone/>
            </a:pPr>
            <a:r>
              <a:rPr lang="fr-BE" sz="2200" b="0" i="0" u="none" strike="noStrike" cap="none" baseline="0" dirty="0">
                <a:solidFill>
                  <a:srgbClr val="595959"/>
                </a:solidFill>
                <a:effectLst/>
                <a:uFillTx/>
                <a:latin typeface="Calibri"/>
                <a:hlinkClick r:id="rId5" history="0"/>
              </a:rPr>
              <a:t>Belgium.vote@smartmatic.com</a:t>
            </a:r>
          </a:p>
          <a:p>
            <a:pPr marL="457200" lvl="1" indent="0">
              <a:buNone/>
            </a:pPr>
            <a:endParaRPr lang="en-US" sz="2200" dirty="0"/>
          </a:p>
          <a:p>
            <a:pPr marL="457200" lvl="1" indent="0">
              <a:buNone/>
            </a:pPr>
            <a:endParaRPr lang="nl-NL" sz="2200" dirty="0"/>
          </a:p>
          <a:p>
            <a:pPr>
              <a:buFont typeface="Wingdings" panose="05000000000000000000" pitchFamily="2" charset="2"/>
              <a:buChar char="§"/>
            </a:pPr>
            <a:r>
              <a:rPr lang="fr-BE" sz="2200" b="0" i="0" u="none" strike="noStrike" cap="none" baseline="0" dirty="0">
                <a:solidFill>
                  <a:srgbClr val="00AFDB"/>
                </a:solidFill>
                <a:effectLst/>
                <a:uFillTx/>
                <a:latin typeface="Calibri"/>
              </a:rPr>
              <a:t>Diebold Nixdorf</a:t>
            </a:r>
          </a:p>
          <a:p>
            <a:pPr marL="457200" lvl="1" indent="0">
              <a:buNone/>
            </a:pPr>
            <a:r>
              <a:rPr lang="fr-BE" sz="2200" b="0" i="0" u="none" strike="noStrike" cap="none" baseline="0" dirty="0">
                <a:solidFill>
                  <a:srgbClr val="595959"/>
                </a:solidFill>
                <a:effectLst/>
                <a:uFillTx/>
                <a:latin typeface="Calibri"/>
              </a:rPr>
              <a:t>+32 (0)800 35704  Helpdesk technique</a:t>
            </a:r>
          </a:p>
          <a:p>
            <a:pPr marL="457200" lvl="1" indent="0">
              <a:buNone/>
            </a:pPr>
            <a:r>
              <a:rPr lang="fr-BE" sz="2200" b="0" i="0" u="none" strike="noStrike" cap="none" baseline="0" dirty="0">
                <a:solidFill>
                  <a:srgbClr val="595959"/>
                </a:solidFill>
                <a:effectLst/>
                <a:uFillTx/>
                <a:latin typeface="Calibri"/>
                <a:hlinkClick r:id="rId6" history="0"/>
              </a:rPr>
              <a:t>Bevoting.sd-be@dieboldnixdorf.com</a:t>
            </a:r>
          </a:p>
          <a:p>
            <a:pPr marL="457200" lvl="1" indent="0">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7"/>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19028694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5" name="TextBox 4"/>
          <p:cNvSpPr txBox="1"/>
          <p:nvPr/>
        </p:nvSpPr>
        <p:spPr>
          <a:xfrm>
            <a:off x="2795472" y="2632117"/>
            <a:ext cx="4315054" cy="1342461"/>
          </a:xfrm>
          <a:prstGeom prst="rect">
            <a:avLst/>
          </a:prstGeom>
          <a:noFill/>
        </p:spPr>
        <p:txBody>
          <a:bodyPr wrap="square" rtlCol="0">
            <a:spAutoFit/>
          </a:bodyPr>
          <a:lstStyle/>
          <a:p>
            <a:pPr algn="ctr"/>
            <a:r>
              <a:rPr lang="fr-BE" sz="4000" b="0" i="0" u="none" strike="noStrike" cap="none" baseline="0" dirty="0">
                <a:solidFill>
                  <a:srgbClr val="00AFDB"/>
                </a:solidFill>
                <a:effectLst/>
                <a:uFillTx/>
                <a:latin typeface="Calibri"/>
              </a:rPr>
              <a:t>Merci</a:t>
            </a:r>
          </a:p>
          <a:p>
            <a:pPr algn="ctr">
              <a:lnSpc>
                <a:spcPct val="150000"/>
              </a:lnSpc>
            </a:pPr>
            <a:r>
              <a:rPr lang="fr-BE" sz="2800" b="0" i="0" u="none" strike="noStrike" cap="none" baseline="0" dirty="0">
                <a:solidFill>
                  <a:srgbClr val="FFFFFF"/>
                </a:solidFill>
                <a:effectLst/>
                <a:uFillTx/>
                <a:latin typeface="Calibri Light"/>
              </a:rPr>
              <a:t>Questions&amp;Réponses</a:t>
            </a:r>
          </a:p>
        </p:txBody>
      </p:sp>
    </p:spTree>
    <p:custDataLst>
      <p:tags r:id="rId1"/>
    </p:custDataLst>
    <p:extLst>
      <p:ext uri="{BB962C8B-B14F-4D97-AF65-F5344CB8AC3E}">
        <p14:creationId xmlns:p14="http://schemas.microsoft.com/office/powerpoint/2010/main" val="78406117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Évaluation</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342900" indent="-342900">
              <a:buClr>
                <a:schemeClr val="tx1">
                  <a:lumMod val="65000"/>
                  <a:lumOff val="35000"/>
                </a:schemeClr>
              </a:buClr>
              <a:buFont typeface="Wingdings" panose="05000000000000000000" pitchFamily="2" charset="2"/>
              <a:buChar char="§"/>
            </a:pPr>
            <a:r>
              <a:rPr lang="fr-BE" sz="2400" dirty="0">
                <a:solidFill>
                  <a:srgbClr val="404040"/>
                </a:solidFill>
              </a:rPr>
              <a:t>formulaire d'évaluation</a:t>
            </a: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73710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l'isoloir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28" name="Picture 27">
            <a:extLst>
              <a:ext uri="{FF2B5EF4-FFF2-40B4-BE49-F238E27FC236}">
                <a16:creationId xmlns:a16="http://schemas.microsoft.com/office/drawing/2014/main" id="{9E2F71F3-3553-BE48-9761-7D493373ED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0687" y="3882887"/>
            <a:ext cx="1440000" cy="1080000"/>
          </a:xfrm>
          <a:prstGeom prst="rect">
            <a:avLst/>
          </a:prstGeom>
        </p:spPr>
      </p:pic>
      <p:pic>
        <p:nvPicPr>
          <p:cNvPr id="10" name="Picture 9">
            <a:extLst>
              <a:ext uri="{FF2B5EF4-FFF2-40B4-BE49-F238E27FC236}">
                <a16:creationId xmlns:a16="http://schemas.microsoft.com/office/drawing/2014/main" id="{ED5C4EE2-093A-6340-91C3-E14A045CA8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779" r="21419"/>
          <a:stretch/>
        </p:blipFill>
        <p:spPr>
          <a:xfrm>
            <a:off x="4446703" y="1314450"/>
            <a:ext cx="3938610" cy="4752000"/>
          </a:xfrm>
          <a:prstGeom prst="rect">
            <a:avLst/>
          </a:prstGeom>
        </p:spPr>
      </p:pic>
      <p:pic>
        <p:nvPicPr>
          <p:cNvPr id="7" name="Picture 6">
            <a:extLst>
              <a:ext uri="{FF2B5EF4-FFF2-40B4-BE49-F238E27FC236}">
                <a16:creationId xmlns:a16="http://schemas.microsoft.com/office/drawing/2014/main" id="{F6DE06F3-E505-894D-9E88-EF48801C02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8737" y="508505"/>
            <a:ext cx="1779072" cy="1334304"/>
          </a:xfrm>
          <a:prstGeom prst="rect">
            <a:avLst/>
          </a:prstGeom>
        </p:spPr>
      </p:pic>
    </p:spTree>
    <p:custDataLst>
      <p:tags r:id="rId1"/>
    </p:custDataLst>
    <p:extLst>
      <p:ext uri="{BB962C8B-B14F-4D97-AF65-F5344CB8AC3E}">
        <p14:creationId xmlns:p14="http://schemas.microsoft.com/office/powerpoint/2010/main" val="35457010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l'isoloir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2" descr="page1image1814816">
            <a:extLst>
              <a:ext uri="{FF2B5EF4-FFF2-40B4-BE49-F238E27FC236}">
                <a16:creationId xmlns:a16="http://schemas.microsoft.com/office/drawing/2014/main" id="{CD0C2483-3BE5-194B-B3BA-A3010D80B37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678175" y="2534418"/>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1DEB71-155A-1B44-A044-966B5F0646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0687" y="3882887"/>
            <a:ext cx="1440000" cy="1080000"/>
          </a:xfrm>
          <a:prstGeom prst="rect">
            <a:avLst/>
          </a:prstGeom>
        </p:spPr>
      </p:pic>
      <p:pic>
        <p:nvPicPr>
          <p:cNvPr id="7" name="Picture 6">
            <a:extLst>
              <a:ext uri="{FF2B5EF4-FFF2-40B4-BE49-F238E27FC236}">
                <a16:creationId xmlns:a16="http://schemas.microsoft.com/office/drawing/2014/main" id="{86D31C7D-BC3D-7942-81EF-DC6D2533D6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65212" y="672701"/>
            <a:ext cx="1552661" cy="1164496"/>
          </a:xfrm>
          <a:prstGeom prst="rect">
            <a:avLst/>
          </a:prstGeom>
        </p:spPr>
      </p:pic>
    </p:spTree>
    <p:custDataLst>
      <p:tags r:id="rId1"/>
    </p:custDataLst>
    <p:extLst>
      <p:ext uri="{BB962C8B-B14F-4D97-AF65-F5344CB8AC3E}">
        <p14:creationId xmlns:p14="http://schemas.microsoft.com/office/powerpoint/2010/main" val="35833687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un 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AEFC5F74-98E0-984F-8ACE-23CC7686E4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3000" y="2319132"/>
            <a:ext cx="2880000" cy="3840000"/>
          </a:xfrm>
          <a:prstGeom prst="rect">
            <a:avLst/>
          </a:prstGeom>
        </p:spPr>
      </p:pic>
    </p:spTree>
    <p:custDataLst>
      <p:tags r:id="rId1"/>
    </p:custDataLst>
    <p:extLst>
      <p:ext uri="{BB962C8B-B14F-4D97-AF65-F5344CB8AC3E}">
        <p14:creationId xmlns:p14="http://schemas.microsoft.com/office/powerpoint/2010/main" val="13676936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pic>
        <p:nvPicPr>
          <p:cNvPr id="8" name="Picture 7">
            <a:extLst>
              <a:ext uri="{FF2B5EF4-FFF2-40B4-BE49-F238E27FC236}">
                <a16:creationId xmlns:a16="http://schemas.microsoft.com/office/drawing/2014/main" id="{422FC37A-6DA1-C041-BA38-8887BDF2A4E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245000" y="1788992"/>
            <a:ext cx="3689634" cy="3556075"/>
          </a:xfrm>
          <a:prstGeom prst="rect">
            <a:avLst/>
          </a:prstGeom>
        </p:spPr>
      </p:pic>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Sur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72CF0BF4-AB19-C545-AE65-0515804F42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8616" y="2350033"/>
            <a:ext cx="3993379" cy="2995034"/>
          </a:xfrm>
          <a:prstGeom prst="rect">
            <a:avLst/>
          </a:prstGeom>
        </p:spPr>
      </p:pic>
      <p:pic>
        <p:nvPicPr>
          <p:cNvPr id="11" name="Picture 10">
            <a:extLst>
              <a:ext uri="{FF2B5EF4-FFF2-40B4-BE49-F238E27FC236}">
                <a16:creationId xmlns:a16="http://schemas.microsoft.com/office/drawing/2014/main" id="{0067F7E4-6005-EC46-83EE-56597115BA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52722" y="4666946"/>
            <a:ext cx="854153" cy="1356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9454797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Sur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8" name="Picture 7">
            <a:extLst>
              <a:ext uri="{FF2B5EF4-FFF2-40B4-BE49-F238E27FC236}">
                <a16:creationId xmlns:a16="http://schemas.microsoft.com/office/drawing/2014/main" id="{634CD732-FD6D-3F46-AAE2-5A50F78408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1849" y="3761446"/>
            <a:ext cx="691616" cy="1044000"/>
          </a:xfrm>
          <a:prstGeom prst="rect">
            <a:avLst/>
          </a:prstGeom>
        </p:spPr>
      </p:pic>
      <p:pic>
        <p:nvPicPr>
          <p:cNvPr id="7" name="Picture 6">
            <a:extLst>
              <a:ext uri="{FF2B5EF4-FFF2-40B4-BE49-F238E27FC236}">
                <a16:creationId xmlns:a16="http://schemas.microsoft.com/office/drawing/2014/main" id="{501EC01F-4EC3-6A4B-BECB-4BCF4EF46F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88023" y="2862453"/>
            <a:ext cx="3936000" cy="2952000"/>
          </a:xfrm>
          <a:prstGeom prst="rect">
            <a:avLst/>
          </a:prstGeom>
        </p:spPr>
      </p:pic>
      <p:pic>
        <p:nvPicPr>
          <p:cNvPr id="10" name="Picture 9">
            <a:extLst>
              <a:ext uri="{FF2B5EF4-FFF2-40B4-BE49-F238E27FC236}">
                <a16:creationId xmlns:a16="http://schemas.microsoft.com/office/drawing/2014/main" id="{F6DEDB2A-1912-4B4C-AD30-B6AF94CF43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9083" y="4777736"/>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43DD53E-710A-9647-8B55-C25BD11E7AD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6943" y="4980709"/>
            <a:ext cx="2376000" cy="1336500"/>
          </a:xfrm>
          <a:prstGeom prst="rect">
            <a:avLst/>
          </a:prstGeom>
        </p:spPr>
      </p:pic>
    </p:spTree>
    <p:custDataLst>
      <p:tags r:id="rId1"/>
    </p:custDataLst>
    <p:extLst>
      <p:ext uri="{BB962C8B-B14F-4D97-AF65-F5344CB8AC3E}">
        <p14:creationId xmlns:p14="http://schemas.microsoft.com/office/powerpoint/2010/main" val="819435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coté de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81421108-DDF6-CA4B-813E-5B25B8F43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847648" y="4074664"/>
            <a:ext cx="2552350" cy="1505944"/>
          </a:xfrm>
          <a:prstGeom prst="rect">
            <a:avLst/>
          </a:prstGeom>
        </p:spPr>
      </p:pic>
      <p:pic>
        <p:nvPicPr>
          <p:cNvPr id="11" name="Picture 3" descr="page18image1816608">
            <a:extLst>
              <a:ext uri="{FF2B5EF4-FFF2-40B4-BE49-F238E27FC236}">
                <a16:creationId xmlns:a16="http://schemas.microsoft.com/office/drawing/2014/main" id="{10E7EBCB-FB3A-8943-A483-73B9838333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079822" y="2650121"/>
            <a:ext cx="2088000" cy="13739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5558843-75FA-764D-850B-F3FD875C9A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96963" y="3553880"/>
            <a:ext cx="1728000" cy="2026728"/>
          </a:xfrm>
          <a:prstGeom prst="rect">
            <a:avLst/>
          </a:prstGeom>
        </p:spPr>
      </p:pic>
      <p:pic>
        <p:nvPicPr>
          <p:cNvPr id="18" name="Picture 17">
            <a:extLst>
              <a:ext uri="{FF2B5EF4-FFF2-40B4-BE49-F238E27FC236}">
                <a16:creationId xmlns:a16="http://schemas.microsoft.com/office/drawing/2014/main" id="{0B17D557-B5A8-E747-A485-5CB524D0E9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3000" y="2478157"/>
            <a:ext cx="3960000" cy="3798169"/>
          </a:xfrm>
          <a:prstGeom prst="rect">
            <a:avLst/>
          </a:prstGeom>
        </p:spPr>
      </p:pic>
      <p:pic>
        <p:nvPicPr>
          <p:cNvPr id="14" name="Picture 13">
            <a:extLst>
              <a:ext uri="{FF2B5EF4-FFF2-40B4-BE49-F238E27FC236}">
                <a16:creationId xmlns:a16="http://schemas.microsoft.com/office/drawing/2014/main" id="{5427D59D-5525-4EB8-A8E9-9B5CB0241C6C}"/>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62015" y="1146959"/>
            <a:ext cx="3829685" cy="2155190"/>
          </a:xfrm>
          <a:prstGeom prst="rect">
            <a:avLst/>
          </a:prstGeom>
          <a:ln>
            <a:noFill/>
          </a:ln>
        </p:spPr>
      </p:pic>
    </p:spTree>
    <p:custDataLst>
      <p:tags r:id="rId1"/>
    </p:custDataLst>
    <p:extLst>
      <p:ext uri="{BB962C8B-B14F-4D97-AF65-F5344CB8AC3E}">
        <p14:creationId xmlns:p14="http://schemas.microsoft.com/office/powerpoint/2010/main" val="1645056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l'abri des regards dans un coin du bureau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4F66CF2-9BDF-DB4A-BF6A-96CA2862617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413415" y="2488367"/>
            <a:ext cx="5241351" cy="3777522"/>
          </a:xfrm>
          <a:prstGeom prst="rect">
            <a:avLst/>
          </a:prstGeom>
        </p:spPr>
      </p:pic>
      <p:pic>
        <p:nvPicPr>
          <p:cNvPr id="6" name="Picture 5">
            <a:extLst>
              <a:ext uri="{FF2B5EF4-FFF2-40B4-BE49-F238E27FC236}">
                <a16:creationId xmlns:a16="http://schemas.microsoft.com/office/drawing/2014/main" id="{AA015ADF-6FA7-1741-AD7A-A4E4FD1F7D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7691" y="431269"/>
            <a:ext cx="1985033" cy="1488775"/>
          </a:xfrm>
          <a:prstGeom prst="rect">
            <a:avLst/>
          </a:prstGeom>
        </p:spPr>
      </p:pic>
    </p:spTree>
    <p:custDataLst>
      <p:tags r:id="rId1"/>
    </p:custDataLst>
    <p:extLst>
      <p:ext uri="{BB962C8B-B14F-4D97-AF65-F5344CB8AC3E}">
        <p14:creationId xmlns:p14="http://schemas.microsoft.com/office/powerpoint/2010/main" val="36160180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882"/>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Introduction</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théorique</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Tree>
    <p:custDataLst>
      <p:tags r:id="rId1"/>
    </p:custDataLst>
    <p:extLst>
      <p:ext uri="{BB962C8B-B14F-4D97-AF65-F5344CB8AC3E}">
        <p14:creationId xmlns:p14="http://schemas.microsoft.com/office/powerpoint/2010/main" val="1843783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l'abri des regards dans un coin du bureau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AFD671A-19E6-3A42-AAD9-4029E5E9B5D4}"/>
              </a:ext>
            </a:extLst>
          </p:cNvPr>
          <p:cNvPicPr>
            <a:picLocks noChangeAspect="1"/>
          </p:cNvPicPr>
          <p:nvPr/>
        </p:nvPicPr>
        <p:blipFill>
          <a:blip r:embed="rId4"/>
          <a:stretch>
            <a:fillRect/>
          </a:stretch>
        </p:blipFill>
        <p:spPr>
          <a:xfrm>
            <a:off x="2257054" y="2508871"/>
            <a:ext cx="5400000" cy="3732131"/>
          </a:xfrm>
          <a:prstGeom prst="rect">
            <a:avLst/>
          </a:prstGeom>
        </p:spPr>
      </p:pic>
      <p:pic>
        <p:nvPicPr>
          <p:cNvPr id="6" name="Picture 5">
            <a:extLst>
              <a:ext uri="{FF2B5EF4-FFF2-40B4-BE49-F238E27FC236}">
                <a16:creationId xmlns:a16="http://schemas.microsoft.com/office/drawing/2014/main" id="{D67B6087-855E-E24F-B080-E477A7B5E2D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06179" y="543011"/>
            <a:ext cx="1687054" cy="1265291"/>
          </a:xfrm>
          <a:prstGeom prst="rect">
            <a:avLst/>
          </a:prstGeom>
        </p:spPr>
      </p:pic>
    </p:spTree>
    <p:custDataLst>
      <p:tags r:id="rId1"/>
    </p:custDataLst>
    <p:extLst>
      <p:ext uri="{BB962C8B-B14F-4D97-AF65-F5344CB8AC3E}">
        <p14:creationId xmlns:p14="http://schemas.microsoft.com/office/powerpoint/2010/main" val="13978089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20527354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097"/>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 système du président et l'urne électorale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4" name="Picture 13">
            <a:extLst>
              <a:ext uri="{FF2B5EF4-FFF2-40B4-BE49-F238E27FC236}">
                <a16:creationId xmlns:a16="http://schemas.microsoft.com/office/drawing/2014/main" id="{A92198D2-5554-1745-A5CC-971A2B6E0F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99336" y="3071014"/>
            <a:ext cx="2160000" cy="1620000"/>
          </a:xfrm>
          <a:prstGeom prst="rect">
            <a:avLst/>
          </a:prstGeom>
        </p:spPr>
      </p:pic>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extLst>
              <p:ext uri="{D42A27DB-BD31-4B8C-83A1-F6EECF244321}">
                <p14:modId xmlns:p14="http://schemas.microsoft.com/office/powerpoint/2010/main" val="589476343"/>
              </p:ext>
            </p:extLst>
          </p:nvPr>
        </p:nvGraphicFramePr>
        <p:xfrm>
          <a:off x="3527943" y="3568577"/>
          <a:ext cx="1946882" cy="2118360"/>
        </p:xfrm>
        <a:graphic>
          <a:graphicData uri="http://schemas.openxmlformats.org/drawingml/2006/table">
            <a:tbl>
              <a:tblPr firstRow="1" bandRow="1">
                <a:tableStyleId>{5940675A-B579-460E-94D1-54222C63F5DA}</a:tableStyleId>
              </a:tblPr>
              <a:tblGrid>
                <a:gridCol w="546346">
                  <a:extLst>
                    <a:ext uri="{9D8B030D-6E8A-4147-A177-3AD203B41FA5}">
                      <a16:colId xmlns:a16="http://schemas.microsoft.com/office/drawing/2014/main" val="3314116833"/>
                    </a:ext>
                  </a:extLst>
                </a:gridCol>
                <a:gridCol w="833377">
                  <a:extLst>
                    <a:ext uri="{9D8B030D-6E8A-4147-A177-3AD203B41FA5}">
                      <a16:colId xmlns:a16="http://schemas.microsoft.com/office/drawing/2014/main" val="1411931737"/>
                    </a:ext>
                  </a:extLst>
                </a:gridCol>
                <a:gridCol w="567159">
                  <a:extLst>
                    <a:ext uri="{9D8B030D-6E8A-4147-A177-3AD203B41FA5}">
                      <a16:colId xmlns:a16="http://schemas.microsoft.com/office/drawing/2014/main" val="2810380799"/>
                    </a:ext>
                  </a:extLst>
                </a:gridCol>
              </a:tblGrid>
              <a:tr h="370840">
                <a:tc>
                  <a:txBody>
                    <a:bodyPr/>
                    <a:lstStyle/>
                    <a:p>
                      <a:pPr marL="0" indent="0" algn="ctr"/>
                      <a:r>
                        <a:rPr lang="fr-BE" sz="900" b="0" i="0" u="none" strike="noStrike" cap="none" baseline="0" dirty="0">
                          <a:solidFill>
                            <a:srgbClr val="000000"/>
                          </a:solidFill>
                          <a:effectLst/>
                          <a:uFillTx/>
                          <a:latin typeface="Calibri"/>
                        </a:rPr>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Alimentation en courant continu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USB - données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r>
                        <a:rPr lang="fr-BE" sz="900" b="0" i="0" u="none" strike="noStrike" cap="none" baseline="0" dirty="0">
                          <a:solidFill>
                            <a:srgbClr val="000000"/>
                          </a:solidFill>
                          <a:effectLst/>
                          <a:uFillTx/>
                          <a:latin typeface="Calibri"/>
                        </a:rPr>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r>
                        <a:rPr lang="fr-BE" sz="900" b="0" i="0" u="none" strike="noStrike" cap="none" baseline="0" dirty="0">
                          <a:solidFill>
                            <a:srgbClr val="000000"/>
                          </a:solidFill>
                          <a:effectLst/>
                          <a:uFillTx/>
                          <a:latin typeface="Calibri"/>
                        </a:rPr>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fr-BE" sz="900" b="0" i="0" u="none" strike="noStrike" cap="none" baseline="0" dirty="0">
                          <a:solidFill>
                            <a:srgbClr val="000000"/>
                          </a:solidFill>
                          <a:effectLst/>
                          <a:uFillTx/>
                          <a:latin typeface="Calibri"/>
                        </a:rPr>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Alimentation en courant alternatif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230VAC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6"/>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8" name="Picture 17">
            <a:extLst>
              <a:ext uri="{FF2B5EF4-FFF2-40B4-BE49-F238E27FC236}">
                <a16:creationId xmlns:a16="http://schemas.microsoft.com/office/drawing/2014/main" id="{27A725D3-97EA-474C-9662-7B373AF789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1298" y="2860449"/>
            <a:ext cx="488115" cy="736813"/>
          </a:xfrm>
          <a:prstGeom prst="rect">
            <a:avLst/>
          </a:prstGeom>
        </p:spPr>
      </p:pic>
      <p:pic>
        <p:nvPicPr>
          <p:cNvPr id="19" name="Picture 18">
            <a:extLst>
              <a:ext uri="{FF2B5EF4-FFF2-40B4-BE49-F238E27FC236}">
                <a16:creationId xmlns:a16="http://schemas.microsoft.com/office/drawing/2014/main" id="{E94FC951-FA74-E24B-BC52-1779F577472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7044" y="3403689"/>
            <a:ext cx="1656000" cy="931500"/>
          </a:xfrm>
          <a:prstGeom prst="rect">
            <a:avLst/>
          </a:prstGeom>
        </p:spPr>
      </p:pic>
      <p:graphicFrame>
        <p:nvGraphicFramePr>
          <p:cNvPr id="20" name="Table 19">
            <a:extLst>
              <a:ext uri="{FF2B5EF4-FFF2-40B4-BE49-F238E27FC236}">
                <a16:creationId xmlns:a16="http://schemas.microsoft.com/office/drawing/2014/main" id="{913AB73F-D5E2-3D4B-901D-82968995BA82}"/>
              </a:ext>
            </a:extLst>
          </p:cNvPr>
          <p:cNvGraphicFramePr>
            <a:graphicFrameLocks noGrp="1"/>
          </p:cNvGraphicFramePr>
          <p:nvPr>
            <p:extLst>
              <p:ext uri="{D42A27DB-BD31-4B8C-83A1-F6EECF244321}">
                <p14:modId xmlns:p14="http://schemas.microsoft.com/office/powerpoint/2010/main" val="2541546042"/>
              </p:ext>
            </p:extLst>
          </p:nvPr>
        </p:nvGraphicFramePr>
        <p:xfrm>
          <a:off x="7021866" y="3160138"/>
          <a:ext cx="1254039" cy="741680"/>
        </p:xfrm>
        <a:graphic>
          <a:graphicData uri="http://schemas.openxmlformats.org/drawingml/2006/table">
            <a:tbl>
              <a:tblPr firstRow="1" bandRow="1">
                <a:tableStyleId>{5940675A-B579-460E-94D1-54222C63F5DA}</a:tableStyleId>
              </a:tblPr>
              <a:tblGrid>
                <a:gridCol w="440899">
                  <a:extLst>
                    <a:ext uri="{9D8B030D-6E8A-4147-A177-3AD203B41FA5}">
                      <a16:colId xmlns:a16="http://schemas.microsoft.com/office/drawing/2014/main" val="3314116833"/>
                    </a:ext>
                  </a:extLst>
                </a:gridCol>
                <a:gridCol w="813140">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USB1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lecteur de carte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USB2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souris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21" name="Picture 20">
            <a:extLst>
              <a:ext uri="{FF2B5EF4-FFF2-40B4-BE49-F238E27FC236}">
                <a16:creationId xmlns:a16="http://schemas.microsoft.com/office/drawing/2014/main" id="{BF4C2F67-C31D-3448-8748-8170FDD3699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6507" y="3008244"/>
            <a:ext cx="2880000" cy="2762305"/>
          </a:xfrm>
          <a:prstGeom prst="rect">
            <a:avLst/>
          </a:prstGeom>
        </p:spPr>
      </p:pic>
    </p:spTree>
    <p:custDataLst>
      <p:tags r:id="rId1"/>
    </p:custDataLst>
    <p:extLst>
      <p:ext uri="{BB962C8B-B14F-4D97-AF65-F5344CB8AC3E}">
        <p14:creationId xmlns:p14="http://schemas.microsoft.com/office/powerpoint/2010/main" val="14052409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287"/>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 système du président et l'urne électorale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nvGraphicFramePr>
        <p:xfrm>
          <a:off x="3645244" y="3568577"/>
          <a:ext cx="1916079" cy="2118360"/>
        </p:xfrm>
        <a:graphic>
          <a:graphicData uri="http://schemas.openxmlformats.org/drawingml/2006/table">
            <a:tbl>
              <a:tblPr firstRow="1" bandRow="1">
                <a:tableStyleId>{5940675A-B579-460E-94D1-54222C63F5DA}</a:tableStyleId>
              </a:tblPr>
              <a:tblGrid>
                <a:gridCol w="577572">
                  <a:extLst>
                    <a:ext uri="{9D8B030D-6E8A-4147-A177-3AD203B41FA5}">
                      <a16:colId xmlns:a16="http://schemas.microsoft.com/office/drawing/2014/main" val="3314116833"/>
                    </a:ext>
                  </a:extLst>
                </a:gridCol>
                <a:gridCol w="863449">
                  <a:extLst>
                    <a:ext uri="{9D8B030D-6E8A-4147-A177-3AD203B41FA5}">
                      <a16:colId xmlns:a16="http://schemas.microsoft.com/office/drawing/2014/main" val="1411931737"/>
                    </a:ext>
                  </a:extLst>
                </a:gridCol>
                <a:gridCol w="475058">
                  <a:extLst>
                    <a:ext uri="{9D8B030D-6E8A-4147-A177-3AD203B41FA5}">
                      <a16:colId xmlns:a16="http://schemas.microsoft.com/office/drawing/2014/main" val="2810380799"/>
                    </a:ext>
                  </a:extLst>
                </a:gridCol>
              </a:tblGrid>
              <a:tr h="370840">
                <a:tc>
                  <a:txBody>
                    <a:bodyPr/>
                    <a:lstStyle/>
                    <a:p>
                      <a:pPr marL="0" indent="0" algn="ctr"/>
                      <a:r>
                        <a:rPr lang="fr-BE" sz="900" b="0" i="0" u="none" strike="noStrike" cap="none" baseline="0" dirty="0">
                          <a:solidFill>
                            <a:srgbClr val="000000"/>
                          </a:solidFill>
                          <a:effectLst/>
                          <a:uFillTx/>
                          <a:latin typeface="Calibri"/>
                        </a:rPr>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Alimentation en courant continu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USB - données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fr-BE" sz="900" b="0" i="0" u="none" strike="noStrike" cap="none" baseline="0" dirty="0">
                          <a:solidFill>
                            <a:srgbClr val="000000"/>
                          </a:solidFill>
                          <a:effectLst/>
                          <a:uFillTx/>
                          <a:latin typeface="Calibri"/>
                        </a:rPr>
                        <a:t>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Alimentation en courant alternatif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1" name="Picture 20">
            <a:extLst>
              <a:ext uri="{FF2B5EF4-FFF2-40B4-BE49-F238E27FC236}">
                <a16:creationId xmlns:a16="http://schemas.microsoft.com/office/drawing/2014/main" id="{67AD1D61-9074-1340-9E23-069548F9F53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398745" y="2828533"/>
            <a:ext cx="2160000" cy="2081811"/>
          </a:xfrm>
          <a:prstGeom prst="rect">
            <a:avLst/>
          </a:prstGeom>
        </p:spPr>
      </p:pic>
      <p:pic>
        <p:nvPicPr>
          <p:cNvPr id="7" name="Picture 6">
            <a:extLst>
              <a:ext uri="{FF2B5EF4-FFF2-40B4-BE49-F238E27FC236}">
                <a16:creationId xmlns:a16="http://schemas.microsoft.com/office/drawing/2014/main" id="{380432F0-F8C9-B74D-9983-A759CB17F2C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9898" y="2915479"/>
            <a:ext cx="2880000" cy="2762305"/>
          </a:xfrm>
          <a:prstGeom prst="rect">
            <a:avLst/>
          </a:prstGeom>
        </p:spPr>
      </p:pic>
      <p:pic>
        <p:nvPicPr>
          <p:cNvPr id="13" name="Picture 12">
            <a:extLst>
              <a:ext uri="{FF2B5EF4-FFF2-40B4-BE49-F238E27FC236}">
                <a16:creationId xmlns:a16="http://schemas.microsoft.com/office/drawing/2014/main" id="{B606B929-F4F5-0C40-9674-593EC1BC73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2229" y="3404604"/>
            <a:ext cx="3136516" cy="2352387"/>
          </a:xfrm>
          <a:prstGeom prst="rect">
            <a:avLst/>
          </a:prstGeom>
        </p:spPr>
      </p:pic>
    </p:spTree>
    <p:custDataLst>
      <p:tags r:id="rId1"/>
    </p:custDataLst>
    <p:extLst>
      <p:ext uri="{BB962C8B-B14F-4D97-AF65-F5344CB8AC3E}">
        <p14:creationId xmlns:p14="http://schemas.microsoft.com/office/powerpoint/2010/main" val="3002325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5124"/>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82CA7C60-6E3C-D24D-AEA3-1F9FBD79B80D}"/>
              </a:ext>
            </a:extLst>
          </p:cNvPr>
          <p:cNvGraphicFramePr>
            <a:graphicFrameLocks noGrp="1"/>
          </p:cNvGraphicFramePr>
          <p:nvPr>
            <p:extLst>
              <p:ext uri="{D42A27DB-BD31-4B8C-83A1-F6EECF244321}">
                <p14:modId xmlns:p14="http://schemas.microsoft.com/office/powerpoint/2010/main" val="2525244546"/>
              </p:ext>
            </p:extLst>
          </p:nvPr>
        </p:nvGraphicFramePr>
        <p:xfrm>
          <a:off x="4704503" y="3539543"/>
          <a:ext cx="1669001" cy="74168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boîtier d’alarme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câble 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040892EE-98FC-FE43-B9E4-7325938E56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17447" y="4139237"/>
            <a:ext cx="1440000" cy="1203200"/>
          </a:xfrm>
          <a:prstGeom prst="rect">
            <a:avLst/>
          </a:prstGeom>
        </p:spPr>
      </p:pic>
      <p:pic>
        <p:nvPicPr>
          <p:cNvPr id="26" name="Picture 25">
            <a:extLst>
              <a:ext uri="{FF2B5EF4-FFF2-40B4-BE49-F238E27FC236}">
                <a16:creationId xmlns:a16="http://schemas.microsoft.com/office/drawing/2014/main" id="{CBE93830-96F6-AF48-B6E9-B7BBA6CC6B2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69482" y="2617940"/>
            <a:ext cx="1440000" cy="1080000"/>
          </a:xfrm>
          <a:prstGeom prst="rect">
            <a:avLst/>
          </a:prstGeom>
        </p:spPr>
      </p:pic>
      <p:pic>
        <p:nvPicPr>
          <p:cNvPr id="13" name="Picture 12">
            <a:extLst>
              <a:ext uri="{FF2B5EF4-FFF2-40B4-BE49-F238E27FC236}">
                <a16:creationId xmlns:a16="http://schemas.microsoft.com/office/drawing/2014/main" id="{28CCE2F1-EF94-274A-95A8-FB0D0D47942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106179" y="543011"/>
            <a:ext cx="1687054" cy="1265291"/>
          </a:xfrm>
          <a:prstGeom prst="rect">
            <a:avLst/>
          </a:prstGeom>
        </p:spPr>
      </p:pic>
    </p:spTree>
    <p:custDataLst>
      <p:tags r:id="rId1"/>
    </p:custDataLst>
    <p:extLst>
      <p:ext uri="{BB962C8B-B14F-4D97-AF65-F5344CB8AC3E}">
        <p14:creationId xmlns:p14="http://schemas.microsoft.com/office/powerpoint/2010/main" val="20921689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5124"/>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800B43-25F8-A543-9F85-1264232E2D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1861" y="2555573"/>
            <a:ext cx="2141099" cy="2854800"/>
          </a:xfrm>
          <a:prstGeom prst="rect">
            <a:avLst/>
          </a:prstGeom>
        </p:spPr>
      </p:pic>
      <p:pic>
        <p:nvPicPr>
          <p:cNvPr id="10" name="Picture 9">
            <a:extLst>
              <a:ext uri="{FF2B5EF4-FFF2-40B4-BE49-F238E27FC236}">
                <a16:creationId xmlns:a16="http://schemas.microsoft.com/office/drawing/2014/main" id="{0CB913F2-2D45-C743-98B5-548FD152F53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017415" y="192903"/>
            <a:ext cx="1552661" cy="1164496"/>
          </a:xfrm>
          <a:prstGeom prst="rect">
            <a:avLst/>
          </a:prstGeom>
        </p:spPr>
      </p:pic>
    </p:spTree>
    <p:custDataLst>
      <p:tags r:id="rId1"/>
    </p:custDataLst>
    <p:extLst>
      <p:ext uri="{BB962C8B-B14F-4D97-AF65-F5344CB8AC3E}">
        <p14:creationId xmlns:p14="http://schemas.microsoft.com/office/powerpoint/2010/main" val="34976149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3376" y="1672687"/>
            <a:ext cx="7603200" cy="4752000"/>
          </a:xfrm>
          <a:prstGeom prst="rect">
            <a:avLst/>
          </a:prstGeom>
        </p:spPr>
      </p:pic>
      <p:graphicFrame>
        <p:nvGraphicFramePr>
          <p:cNvPr id="18" name="Table 17">
            <a:extLst>
              <a:ext uri="{FF2B5EF4-FFF2-40B4-BE49-F238E27FC236}">
                <a16:creationId xmlns:a16="http://schemas.microsoft.com/office/drawing/2014/main" id="{0B43F4DB-820F-A547-857B-C383152AD90F}"/>
              </a:ext>
            </a:extLst>
          </p:cNvPr>
          <p:cNvGraphicFramePr>
            <a:graphicFrameLocks noGrp="1"/>
          </p:cNvGraphicFramePr>
          <p:nvPr>
            <p:extLst>
              <p:ext uri="{D42A27DB-BD31-4B8C-83A1-F6EECF244321}">
                <p14:modId xmlns:p14="http://schemas.microsoft.com/office/powerpoint/2010/main" val="1150028033"/>
              </p:ext>
            </p:extLst>
          </p:nvPr>
        </p:nvGraphicFramePr>
        <p:xfrm>
          <a:off x="4704503" y="3539543"/>
          <a:ext cx="1669001" cy="87376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boîtier d’alarme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Câble adaptateur AC/DC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20FF22D1-0DC9-F24B-BDD8-539E186E5B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7393" y="4282236"/>
            <a:ext cx="1440000" cy="1440000"/>
          </a:xfrm>
          <a:prstGeom prst="rect">
            <a:avLst/>
          </a:prstGeom>
        </p:spPr>
      </p:pic>
      <p:pic>
        <p:nvPicPr>
          <p:cNvPr id="6" name="Picture 5">
            <a:extLst>
              <a:ext uri="{FF2B5EF4-FFF2-40B4-BE49-F238E27FC236}">
                <a16:creationId xmlns:a16="http://schemas.microsoft.com/office/drawing/2014/main" id="{187D2DC7-D2D0-F449-9B15-188F5D43327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69482" y="2617940"/>
            <a:ext cx="1440000" cy="1080000"/>
          </a:xfrm>
          <a:prstGeom prst="rect">
            <a:avLst/>
          </a:prstGeom>
        </p:spPr>
      </p:pic>
      <p:pic>
        <p:nvPicPr>
          <p:cNvPr id="13" name="Picture 12">
            <a:extLst>
              <a:ext uri="{FF2B5EF4-FFF2-40B4-BE49-F238E27FC236}">
                <a16:creationId xmlns:a16="http://schemas.microsoft.com/office/drawing/2014/main" id="{868A0037-0A27-4C49-8B8C-3CEC2F036EC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91991" y="329138"/>
            <a:ext cx="1985033" cy="1488775"/>
          </a:xfrm>
          <a:prstGeom prst="rect">
            <a:avLst/>
          </a:prstGeom>
        </p:spPr>
      </p:pic>
    </p:spTree>
    <p:custDataLst>
      <p:tags r:id="rId1"/>
    </p:custDataLst>
    <p:extLst>
      <p:ext uri="{BB962C8B-B14F-4D97-AF65-F5344CB8AC3E}">
        <p14:creationId xmlns:p14="http://schemas.microsoft.com/office/powerpoint/2010/main" val="293418273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3376" y="1672687"/>
            <a:ext cx="7603200" cy="4752000"/>
          </a:xfrm>
          <a:prstGeom prst="rect">
            <a:avLst/>
          </a:prstGeom>
        </p:spPr>
      </p:pic>
      <p:pic>
        <p:nvPicPr>
          <p:cNvPr id="13" name="Picture 12">
            <a:extLst>
              <a:ext uri="{FF2B5EF4-FFF2-40B4-BE49-F238E27FC236}">
                <a16:creationId xmlns:a16="http://schemas.microsoft.com/office/drawing/2014/main" id="{96CF5FD4-0C78-D548-9CC0-05A8CC4FAEF9}"/>
              </a:ext>
            </a:extLst>
          </p:cNvPr>
          <p:cNvPicPr/>
          <p:nvPr/>
        </p:nvPicPr>
        <p:blipFill>
          <a:blip r:embed="rId8" cstate="print">
            <a:extLst>
              <a:ext uri="{28A0092B-C50C-407E-A947-70E740481C1C}">
                <a14:useLocalDpi xmlns:a14="http://schemas.microsoft.com/office/drawing/2010/main"/>
              </a:ext>
            </a:extLst>
          </a:blip>
          <a:stretch>
            <a:fillRect/>
          </a:stretch>
        </p:blipFill>
        <p:spPr>
          <a:xfrm>
            <a:off x="6721867" y="3929065"/>
            <a:ext cx="2016000" cy="1515600"/>
          </a:xfrm>
          <a:prstGeom prst="rect">
            <a:avLst/>
          </a:prstGeom>
        </p:spPr>
      </p:pic>
      <p:pic>
        <p:nvPicPr>
          <p:cNvPr id="14" name="Picture 13">
            <a:extLst>
              <a:ext uri="{FF2B5EF4-FFF2-40B4-BE49-F238E27FC236}">
                <a16:creationId xmlns:a16="http://schemas.microsoft.com/office/drawing/2014/main" id="{8FE9C0DF-2372-4142-8F38-F476B9CE220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22730" y="1916660"/>
            <a:ext cx="2016000" cy="1512000"/>
          </a:xfrm>
          <a:prstGeom prst="rect">
            <a:avLst/>
          </a:prstGeom>
        </p:spPr>
      </p:pic>
    </p:spTree>
    <p:custDataLst>
      <p:tags r:id="rId1"/>
    </p:custDataLst>
    <p:extLst>
      <p:ext uri="{BB962C8B-B14F-4D97-AF65-F5344CB8AC3E}">
        <p14:creationId xmlns:p14="http://schemas.microsoft.com/office/powerpoint/2010/main" val="27747618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143578144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529862"/>
            <a:ext cx="8543925" cy="4749017"/>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Continuer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a:t>
            </a:r>
            <a:r>
              <a:rPr lang="fr-BE" sz="2200" b="0" i="0" u="none" strike="noStrike" cap="none" baseline="0" dirty="0" smtClean="0">
                <a:solidFill>
                  <a:srgbClr val="000000"/>
                </a:solidFill>
                <a:effectLst/>
                <a:uFillTx/>
                <a:latin typeface="Calibri"/>
              </a:rPr>
              <a:t>position, émettent des</a:t>
            </a:r>
            <a:r>
              <a:rPr lang="fr-BE" sz="2200" b="0" i="0" u="none" strike="noStrike" cap="none" dirty="0" smtClean="0">
                <a:solidFill>
                  <a:srgbClr val="000000"/>
                </a:solidFill>
                <a:effectLst/>
                <a:uFillTx/>
                <a:latin typeface="Calibri"/>
              </a:rPr>
              <a:t> votes de test</a:t>
            </a:r>
            <a:r>
              <a:rPr lang="fr-BE" sz="2200" b="0" i="0" u="none" strike="noStrike" cap="none" baseline="0" dirty="0" smtClean="0">
                <a:solidFill>
                  <a:srgbClr val="000000"/>
                </a:solidFill>
                <a:effectLst/>
                <a:uFillTx/>
                <a:latin typeface="Calibri"/>
              </a:rPr>
              <a:t> </a:t>
            </a:r>
            <a:r>
              <a:rPr lang="fr-BE" sz="2200" b="0" i="0" u="none" strike="noStrike" cap="none" baseline="0" dirty="0">
                <a:solidFill>
                  <a:srgbClr val="000000"/>
                </a:solidFill>
                <a:effectLst/>
                <a:uFillTx/>
                <a:latin typeface="Calibri"/>
              </a:rPr>
              <a:t>et le premier électeur peut être admis au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50460571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1954161"/>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Tree>
    <p:custDataLst>
      <p:tags r:id="rId1"/>
    </p:custDataLst>
    <p:extLst>
      <p:ext uri="{BB962C8B-B14F-4D97-AF65-F5344CB8AC3E}">
        <p14:creationId xmlns:p14="http://schemas.microsoft.com/office/powerpoint/2010/main" val="13537205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vote + mot de passe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43817828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Code du bureau de vote + mot de passe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6506CDEA-A15F-464A-9CF0-AFE4E85B6063}"/>
              </a:ext>
            </a:extLst>
          </p:cNvPr>
          <p:cNvPicPr>
            <a:picLocks noChangeAspect="1"/>
          </p:cNvPicPr>
          <p:nvPr/>
        </p:nvPicPr>
        <p:blipFill>
          <a:blip r:embed="rId7"/>
          <a:stretch>
            <a:fillRect/>
          </a:stretch>
        </p:blipFill>
        <p:spPr>
          <a:xfrm>
            <a:off x="3369339" y="1214200"/>
            <a:ext cx="3179928"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ED88379C-A8CF-5043-8DBA-A47D1BBADDFF}"/>
              </a:ext>
            </a:extLst>
          </p:cNvPr>
          <p:cNvCxnSpPr/>
          <p:nvPr/>
        </p:nvCxnSpPr>
        <p:spPr>
          <a:xfrm>
            <a:off x="1409075" y="3087975"/>
            <a:ext cx="17988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26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8553831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Insérez les deux clés USB dans E3 et E4</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1" name="Picture 10">
            <a:extLst>
              <a:ext uri="{FF2B5EF4-FFF2-40B4-BE49-F238E27FC236}">
                <a16:creationId xmlns:a16="http://schemas.microsoft.com/office/drawing/2014/main" id="{F6EA2E0D-B434-BD45-ACF2-D4B0B55AFB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6252" y="1404000"/>
            <a:ext cx="5400000" cy="4050000"/>
          </a:xfrm>
          <a:prstGeom prst="rect">
            <a:avLst/>
          </a:prstGeom>
        </p:spPr>
      </p:pic>
      <p:pic>
        <p:nvPicPr>
          <p:cNvPr id="15" name="Picture 14">
            <a:extLst>
              <a:ext uri="{FF2B5EF4-FFF2-40B4-BE49-F238E27FC236}">
                <a16:creationId xmlns:a16="http://schemas.microsoft.com/office/drawing/2014/main" id="{F71E4565-204F-144F-84AD-1BF4A3AB9D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39283" y="1415844"/>
            <a:ext cx="5400000" cy="4050000"/>
          </a:xfrm>
          <a:prstGeom prst="rect">
            <a:avLst/>
          </a:prstGeom>
        </p:spPr>
      </p:pic>
    </p:spTree>
    <p:custDataLst>
      <p:tags r:id="rId1"/>
    </p:custDataLst>
    <p:extLst>
      <p:ext uri="{BB962C8B-B14F-4D97-AF65-F5344CB8AC3E}">
        <p14:creationId xmlns:p14="http://schemas.microsoft.com/office/powerpoint/2010/main" val="452584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7F5EEFC-75E5-504C-BB35-87EC4D21BE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3000" y="1404000"/>
            <a:ext cx="5400000" cy="405000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454001"/>
            <a:ext cx="8543925" cy="838310"/>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Appuyez sur le bouton marche/arrêt jusqu'à ce que le bouton s'allume en blanc</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Tree>
    <p:custDataLst>
      <p:tags r:id="rId1"/>
    </p:custDataLst>
    <p:extLst>
      <p:ext uri="{BB962C8B-B14F-4D97-AF65-F5344CB8AC3E}">
        <p14:creationId xmlns:p14="http://schemas.microsoft.com/office/powerpoint/2010/main" val="13408475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spTree>
    <p:custDataLst>
      <p:tags r:id="rId1"/>
    </p:custDataLst>
    <p:extLst>
      <p:ext uri="{BB962C8B-B14F-4D97-AF65-F5344CB8AC3E}">
        <p14:creationId xmlns:p14="http://schemas.microsoft.com/office/powerpoint/2010/main" val="27770346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592D7B9-2B2E-814F-BDC1-23E9CA294C27}"/>
              </a:ext>
            </a:extLst>
          </p:cNvPr>
          <p:cNvPicPr>
            <a:picLocks noChangeAspect="1"/>
          </p:cNvPicPr>
          <p:nvPr/>
        </p:nvPicPr>
        <p:blipFill>
          <a:blip r:embed="rId6"/>
          <a:stretch>
            <a:fillRect/>
          </a:stretch>
        </p:blipFill>
        <p:spPr>
          <a:xfrm>
            <a:off x="1169420" y="1175657"/>
            <a:ext cx="8128000" cy="5080000"/>
          </a:xfrm>
          <a:prstGeom prst="rect">
            <a:avLst/>
          </a:prstGeom>
        </p:spPr>
      </p:pic>
    </p:spTree>
    <p:custDataLst>
      <p:tags r:id="rId1"/>
    </p:custDataLst>
    <p:extLst>
      <p:ext uri="{BB962C8B-B14F-4D97-AF65-F5344CB8AC3E}">
        <p14:creationId xmlns:p14="http://schemas.microsoft.com/office/powerpoint/2010/main" val="21930808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474785" y="5477967"/>
            <a:ext cx="9003323" cy="814343"/>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Appuyez sur le bouton marche/arrêt jusqu'à ce que le bouton s'allume en bleu</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5">
            <a:extLst>
              <a:ext uri="{FF2B5EF4-FFF2-40B4-BE49-F238E27FC236}">
                <a16:creationId xmlns:a16="http://schemas.microsoft.com/office/drawing/2014/main" id="{C7CA3BB5-9312-EC47-9CDF-51BC53EA7B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3000" y="1427967"/>
            <a:ext cx="5400000" cy="4050000"/>
          </a:xfrm>
          <a:prstGeom prst="rect">
            <a:avLst/>
          </a:prstGeom>
        </p:spPr>
      </p:pic>
      <p:cxnSp>
        <p:nvCxnSpPr>
          <p:cNvPr id="10" name="Straight Arrow Connector 9">
            <a:extLst>
              <a:ext uri="{FF2B5EF4-FFF2-40B4-BE49-F238E27FC236}">
                <a16:creationId xmlns:a16="http://schemas.microsoft.com/office/drawing/2014/main" id="{996C9007-F956-E144-AAD5-F171D7AE0E41}"/>
              </a:ext>
            </a:extLst>
          </p:cNvPr>
          <p:cNvCxnSpPr/>
          <p:nvPr/>
        </p:nvCxnSpPr>
        <p:spPr>
          <a:xfrm flipH="1">
            <a:off x="6125227" y="2906038"/>
            <a:ext cx="964506" cy="4133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181459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spTree>
    <p:custDataLst>
      <p:tags r:id="rId1"/>
    </p:custDataLst>
    <p:extLst>
      <p:ext uri="{BB962C8B-B14F-4D97-AF65-F5344CB8AC3E}">
        <p14:creationId xmlns:p14="http://schemas.microsoft.com/office/powerpoint/2010/main" val="30279460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C803DD17-1669-CA4D-B631-E25E18882D20}"/>
              </a:ext>
            </a:extLst>
          </p:cNvPr>
          <p:cNvPicPr>
            <a:picLocks noChangeAspect="1"/>
          </p:cNvPicPr>
          <p:nvPr/>
        </p:nvPicPr>
        <p:blipFill>
          <a:blip r:embed="rId6"/>
          <a:stretch>
            <a:fillRect/>
          </a:stretch>
        </p:blipFill>
        <p:spPr>
          <a:xfrm>
            <a:off x="753874" y="1314449"/>
            <a:ext cx="8543924" cy="5006205"/>
          </a:xfrm>
          <a:prstGeom prst="rect">
            <a:avLst/>
          </a:prstGeom>
        </p:spPr>
      </p:pic>
    </p:spTree>
    <p:custDataLst>
      <p:tags r:id="rId1"/>
    </p:custDataLst>
    <p:extLst>
      <p:ext uri="{BB962C8B-B14F-4D97-AF65-F5344CB8AC3E}">
        <p14:creationId xmlns:p14="http://schemas.microsoft.com/office/powerpoint/2010/main" val="32882982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Vote électronique</a:t>
            </a:r>
          </a:p>
        </p:txBody>
      </p:sp>
      <p:sp>
        <p:nvSpPr>
          <p:cNvPr id="3" name="Content Placeholder 2"/>
          <p:cNvSpPr>
            <a:spLocks noGrp="1"/>
          </p:cNvSpPr>
          <p:nvPr>
            <p:ph idx="1"/>
          </p:nvPr>
        </p:nvSpPr>
        <p:spPr>
          <a:xfrm>
            <a:off x="681038" y="1817913"/>
            <a:ext cx="8543925" cy="4103053"/>
          </a:xfrm>
        </p:spPr>
        <p:txBody>
          <a:bodyPr>
            <a:normAutofit/>
          </a:bodyPr>
          <a:lstStyle/>
          <a:p>
            <a:pPr marL="0" indent="0">
              <a:lnSpc>
                <a:spcPct val="150000"/>
              </a:lnSpc>
              <a:buNone/>
            </a:pPr>
            <a:r>
              <a:rPr lang="fr-BE" sz="2200" dirty="0" smtClean="0">
                <a:solidFill>
                  <a:srgbClr val="000000"/>
                </a:solidFill>
              </a:rPr>
              <a:t>• 157 </a:t>
            </a:r>
            <a:r>
              <a:rPr lang="fr-BE" sz="2200" dirty="0">
                <a:solidFill>
                  <a:srgbClr val="000000"/>
                </a:solidFill>
              </a:rPr>
              <a:t>communes flamandes</a:t>
            </a:r>
          </a:p>
          <a:p>
            <a:pPr marL="0" indent="0">
              <a:lnSpc>
                <a:spcPct val="150000"/>
              </a:lnSpc>
              <a:buNone/>
            </a:pPr>
            <a:r>
              <a:rPr lang="fr-BE" sz="2200" dirty="0" smtClean="0">
                <a:solidFill>
                  <a:srgbClr val="000000"/>
                </a:solidFill>
              </a:rPr>
              <a:t>• toutes </a:t>
            </a:r>
            <a:r>
              <a:rPr lang="fr-BE" sz="2200" dirty="0">
                <a:solidFill>
                  <a:srgbClr val="000000"/>
                </a:solidFill>
              </a:rPr>
              <a:t>les 19 communes bruxelloises</a:t>
            </a:r>
          </a:p>
          <a:p>
            <a:pPr marL="0" indent="0">
              <a:lnSpc>
                <a:spcPct val="150000"/>
              </a:lnSpc>
              <a:buNone/>
            </a:pPr>
            <a:r>
              <a:rPr lang="fr-BE" sz="2200" dirty="0" smtClean="0">
                <a:solidFill>
                  <a:srgbClr val="000000"/>
                </a:solidFill>
              </a:rPr>
              <a:t>• les </a:t>
            </a:r>
            <a:r>
              <a:rPr lang="fr-BE" sz="2200" dirty="0">
                <a:solidFill>
                  <a:srgbClr val="000000"/>
                </a:solidFill>
              </a:rPr>
              <a:t>9 communes germanophones</a:t>
            </a: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21280967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page19image56782832">
            <a:extLst>
              <a:ext uri="{FF2B5EF4-FFF2-40B4-BE49-F238E27FC236}">
                <a16:creationId xmlns:a16="http://schemas.microsoft.com/office/drawing/2014/main" id="{DEF37DC8-2C6F-6E4B-9796-B1D87590CD6F}"/>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2115139" y="1782944"/>
            <a:ext cx="5281704" cy="3540169"/>
          </a:xfrm>
          <a:prstGeom prst="rect">
            <a:avLst/>
          </a:prstGeom>
          <a:noFill/>
          <a:ln>
            <a:noFill/>
          </a:ln>
        </p:spPr>
      </p:pic>
    </p:spTree>
    <p:custDataLst>
      <p:tags r:id="rId1"/>
    </p:custDataLst>
    <p:extLst>
      <p:ext uri="{BB962C8B-B14F-4D97-AF65-F5344CB8AC3E}">
        <p14:creationId xmlns:p14="http://schemas.microsoft.com/office/powerpoint/2010/main" val="38529586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l'ordinateur de vote avec 1 clé USB </a:t>
            </a:r>
            <a:r>
              <a:rPr lang="fr-BE" sz="2200" b="0" i="0" u="none" strike="noStrike" cap="none" baseline="0" dirty="0" smtClean="0">
                <a:solidFill>
                  <a:srgbClr val="000000"/>
                </a:solidFill>
                <a:effectLst/>
                <a:uFillTx/>
                <a:latin typeface="Calibri"/>
              </a:rPr>
              <a:t>une fois que l’ordinateur du président a donné cette </a:t>
            </a:r>
            <a:r>
              <a:rPr lang="fr-BE" sz="2200" b="0" i="0" u="none" strike="noStrike" cap="none" baseline="0" dirty="0">
                <a:solidFill>
                  <a:srgbClr val="000000"/>
                </a:solidFill>
                <a:effectLst/>
                <a:uFillTx/>
                <a:latin typeface="Calibri"/>
              </a:rPr>
              <a:t>instruction</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7171769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95877A5-68F3-4B46-B50F-FD8A40BD1E40}"/>
              </a:ext>
            </a:extLst>
          </p:cNvPr>
          <p:cNvPicPr>
            <a:picLocks noChangeAspect="1"/>
          </p:cNvPicPr>
          <p:nvPr/>
        </p:nvPicPr>
        <p:blipFill>
          <a:blip r:embed="rId6"/>
          <a:stretch>
            <a:fillRect/>
          </a:stretch>
        </p:blipFill>
        <p:spPr>
          <a:xfrm>
            <a:off x="1119187" y="1214171"/>
            <a:ext cx="8066377" cy="5041486"/>
          </a:xfrm>
          <a:prstGeom prst="rect">
            <a:avLst/>
          </a:prstGeom>
        </p:spPr>
      </p:pic>
    </p:spTree>
    <p:custDataLst>
      <p:tags r:id="rId1"/>
    </p:custDataLst>
    <p:extLst>
      <p:ext uri="{BB962C8B-B14F-4D97-AF65-F5344CB8AC3E}">
        <p14:creationId xmlns:p14="http://schemas.microsoft.com/office/powerpoint/2010/main" val="40126229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ECF0E8F8-01A7-4845-A5C9-4F5F4A8C3549}"/>
              </a:ext>
            </a:extLst>
          </p:cNvPr>
          <p:cNvPicPr>
            <a:picLocks noChangeAspect="1"/>
          </p:cNvPicPr>
          <p:nvPr/>
        </p:nvPicPr>
        <p:blipFill>
          <a:blip r:embed="rId6"/>
          <a:stretch>
            <a:fillRect/>
          </a:stretch>
        </p:blipFill>
        <p:spPr>
          <a:xfrm>
            <a:off x="751111" y="1175656"/>
            <a:ext cx="8797698" cy="5154901"/>
          </a:xfrm>
          <a:prstGeom prst="rect">
            <a:avLst/>
          </a:prstGeom>
        </p:spPr>
      </p:pic>
    </p:spTree>
    <p:custDataLst>
      <p:tags r:id="rId1"/>
    </p:custDataLst>
    <p:extLst>
      <p:ext uri="{BB962C8B-B14F-4D97-AF65-F5344CB8AC3E}">
        <p14:creationId xmlns:p14="http://schemas.microsoft.com/office/powerpoint/2010/main" val="301805214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9367A8F3-4467-4143-AF70-7FD323830230}"/>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10592662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283929D-D78B-8E4A-B536-6F3F7E4CCF8B}"/>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12139651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1" name="Content Placeholder 2">
            <a:extLst>
              <a:ext uri="{FF2B5EF4-FFF2-40B4-BE49-F238E27FC236}">
                <a16:creationId xmlns:a16="http://schemas.microsoft.com/office/drawing/2014/main" id="{8B2634E2-9244-FF4F-912D-98144847A689}"/>
              </a:ext>
            </a:extLst>
          </p:cNvPr>
          <p:cNvSpPr>
            <a:spLocks noGrp="1"/>
          </p:cNvSpPr>
          <p:nvPr>
            <p:ph idx="1"/>
          </p:nvPr>
        </p:nvSpPr>
        <p:spPr>
          <a:xfrm>
            <a:off x="681038" y="1817913"/>
            <a:ext cx="8543925" cy="4103053"/>
          </a:xfrm>
        </p:spPr>
        <p:txBody>
          <a:bodyPr>
            <a:noAutofit/>
          </a:bodyPr>
          <a:lstStyle/>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fr-BE" sz="2200" b="0" i="0" u="none" strike="noStrike" cap="none" baseline="0" dirty="0">
                <a:solidFill>
                  <a:srgbClr val="000000"/>
                </a:solidFill>
                <a:effectLst/>
                <a:uFillTx/>
                <a:latin typeface="Calibri"/>
              </a:rPr>
              <a:t>Prenez maintenant </a:t>
            </a:r>
            <a:r>
              <a:rPr lang="fr-BE" sz="2200" dirty="0">
                <a:solidFill>
                  <a:srgbClr val="000000"/>
                </a:solidFill>
                <a:latin typeface="Calibri"/>
              </a:rPr>
              <a:t>1 ou 2</a:t>
            </a:r>
            <a:r>
              <a:rPr lang="fr-BE" sz="2200" b="0" i="0" u="none" strike="noStrike" cap="none" baseline="0" dirty="0">
                <a:solidFill>
                  <a:srgbClr val="000000"/>
                </a:solidFill>
                <a:effectLst/>
                <a:uFillTx/>
                <a:latin typeface="Calibri"/>
              </a:rPr>
              <a:t> clés USB de l'urne électronique et allez au premier ordinateur de vote dans l'isoloir le plus à gauche.</a:t>
            </a: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fr-BE" sz="2200" b="0" i="0" u="none" strike="noStrike" cap="none" baseline="0" dirty="0">
                <a:solidFill>
                  <a:srgbClr val="000000"/>
                </a:solidFill>
                <a:effectLst/>
                <a:uFillTx/>
                <a:latin typeface="Calibri"/>
              </a:rPr>
              <a:t>L’écran du système de président affiche le statut suivant :</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Tree>
    <p:custDataLst>
      <p:tags r:id="rId1"/>
    </p:custDataLst>
    <p:extLst>
      <p:ext uri="{BB962C8B-B14F-4D97-AF65-F5344CB8AC3E}">
        <p14:creationId xmlns:p14="http://schemas.microsoft.com/office/powerpoint/2010/main" val="274924516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DFB9A6C-D001-5E45-9AFF-4A74E31A382B}"/>
              </a:ext>
            </a:extLst>
          </p:cNvPr>
          <p:cNvPicPr>
            <a:picLocks noChangeAspect="1"/>
          </p:cNvPicPr>
          <p:nvPr/>
        </p:nvPicPr>
        <p:blipFill>
          <a:blip r:embed="rId6"/>
          <a:stretch>
            <a:fillRect/>
          </a:stretch>
        </p:blipFill>
        <p:spPr>
          <a:xfrm>
            <a:off x="1119187" y="1314450"/>
            <a:ext cx="7426039" cy="4641274"/>
          </a:xfrm>
          <a:prstGeom prst="rect">
            <a:avLst/>
          </a:prstGeom>
        </p:spPr>
      </p:pic>
    </p:spTree>
    <p:custDataLst>
      <p:tags r:id="rId1"/>
    </p:custDataLst>
    <p:extLst>
      <p:ext uri="{BB962C8B-B14F-4D97-AF65-F5344CB8AC3E}">
        <p14:creationId xmlns:p14="http://schemas.microsoft.com/office/powerpoint/2010/main" val="385760709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5009EC77-06A4-064B-8E7E-C764BAF9A4AF}"/>
              </a:ext>
            </a:extLst>
          </p:cNvPr>
          <p:cNvPicPr>
            <a:picLocks noChangeAspect="1"/>
          </p:cNvPicPr>
          <p:nvPr/>
        </p:nvPicPr>
        <p:blipFill>
          <a:blip r:embed="rId6"/>
          <a:stretch>
            <a:fillRect/>
          </a:stretch>
        </p:blipFill>
        <p:spPr>
          <a:xfrm>
            <a:off x="739208" y="1314450"/>
            <a:ext cx="8427583" cy="4938037"/>
          </a:xfrm>
          <a:prstGeom prst="rect">
            <a:avLst/>
          </a:prstGeom>
        </p:spPr>
      </p:pic>
    </p:spTree>
    <p:custDataLst>
      <p:tags r:id="rId1"/>
    </p:custDataLst>
    <p:extLst>
      <p:ext uri="{BB962C8B-B14F-4D97-AF65-F5344CB8AC3E}">
        <p14:creationId xmlns:p14="http://schemas.microsoft.com/office/powerpoint/2010/main" val="34266050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Content Placeholder 12">
            <a:extLst>
              <a:ext uri="{FF2B5EF4-FFF2-40B4-BE49-F238E27FC236}">
                <a16:creationId xmlns:a16="http://schemas.microsoft.com/office/drawing/2014/main" id="{2078E1FF-D590-4E46-BE35-17484585C2D4}"/>
              </a:ext>
            </a:extLst>
          </p:cNvPr>
          <p:cNvPicPr>
            <a:picLocks noGrp="1" noChangeAspect="1"/>
          </p:cNvPicPr>
          <p:nvPr>
            <p:ph idx="1"/>
          </p:nvPr>
        </p:nvPicPr>
        <p:blipFill>
          <a:blip r:embed="rId6" cstate="print">
            <a:extLst>
              <a:ext uri="{28A0092B-C50C-407E-A947-70E740481C1C}">
                <a14:useLocalDpi xmlns:a14="http://schemas.microsoft.com/office/drawing/2010/main"/>
              </a:ext>
            </a:extLst>
          </a:blip>
          <a:srcRect/>
          <a:stretch>
            <a:fillRect/>
          </a:stretch>
        </p:blipFill>
        <p:spPr>
          <a:xfrm>
            <a:off x="3538260" y="1351722"/>
            <a:ext cx="2876890" cy="3988904"/>
          </a:xfrm>
        </p:spPr>
      </p:pic>
      <p:sp>
        <p:nvSpPr>
          <p:cNvPr id="10" name="Content Placeholder 2">
            <a:extLst>
              <a:ext uri="{FF2B5EF4-FFF2-40B4-BE49-F238E27FC236}">
                <a16:creationId xmlns:a16="http://schemas.microsoft.com/office/drawing/2014/main" id="{2D1A02D4-C62B-3443-9256-A3C1809C3D3D}"/>
              </a:ext>
            </a:extLst>
          </p:cNvPr>
          <p:cNvSpPr txBox="1"/>
          <p:nvPr/>
        </p:nvSpPr>
        <p:spPr>
          <a:xfrm>
            <a:off x="696538" y="5340626"/>
            <a:ext cx="8543925" cy="1033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fr-BE" sz="2200" b="0" i="0" u="none" strike="noStrike" cap="none" baseline="0" dirty="0">
                <a:solidFill>
                  <a:srgbClr val="000000"/>
                </a:solidFill>
                <a:effectLst/>
                <a:uFillTx/>
                <a:latin typeface="Calibri"/>
              </a:rPr>
              <a:t>Appuyez sur le bouton marche/arrêt et maintenez-le enfoncé jusqu'à ce que l'écran tactile affiche des informations et fermez les deux couvercles quand le processus de démarrage est complètement terminé</a:t>
            </a:r>
          </a:p>
          <a:p>
            <a:pPr marL="457200" lvl="1" indent="0">
              <a:buFont typeface="Arial" panose="020B0604020202020204" pitchFamily="34" charset="0"/>
              <a:buNone/>
            </a:pPr>
            <a:endParaRPr lang="nl-NL" sz="2200" dirty="0">
              <a:solidFill>
                <a:schemeClr val="tx1"/>
              </a:solidFill>
            </a:endParaRPr>
          </a:p>
          <a:p>
            <a:pPr marL="457200" lvl="1" indent="0">
              <a:buFont typeface="Arial" panose="020B0604020202020204" pitchFamily="34" charset="0"/>
              <a:buNone/>
            </a:pPr>
            <a:endParaRPr lang="nl-NL" sz="2200" dirty="0">
              <a:solidFill>
                <a:schemeClr val="tx1"/>
              </a:solidFill>
            </a:endParaRPr>
          </a:p>
        </p:txBody>
      </p:sp>
      <p:sp>
        <p:nvSpPr>
          <p:cNvPr id="12" name="TextBox 11">
            <a:extLst>
              <a:ext uri="{FF2B5EF4-FFF2-40B4-BE49-F238E27FC236}">
                <a16:creationId xmlns:a16="http://schemas.microsoft.com/office/drawing/2014/main" id="{A70BC72C-ABC8-3047-B06B-551B07CD4C9C}"/>
              </a:ext>
            </a:extLst>
          </p:cNvPr>
          <p:cNvSpPr txBox="1"/>
          <p:nvPr/>
        </p:nvSpPr>
        <p:spPr>
          <a:xfrm>
            <a:off x="2186044" y="3458818"/>
            <a:ext cx="1054677" cy="640720"/>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Marche/arrêt</a:t>
            </a:r>
          </a:p>
        </p:txBody>
      </p:sp>
      <p:cxnSp>
        <p:nvCxnSpPr>
          <p:cNvPr id="13" name="Straight Arrow Connector 12">
            <a:extLst>
              <a:ext uri="{FF2B5EF4-FFF2-40B4-BE49-F238E27FC236}">
                <a16:creationId xmlns:a16="http://schemas.microsoft.com/office/drawing/2014/main" id="{280F314D-173F-0A42-9D12-32513A2594B1}"/>
              </a:ext>
            </a:extLst>
          </p:cNvPr>
          <p:cNvCxnSpPr/>
          <p:nvPr/>
        </p:nvCxnSpPr>
        <p:spPr>
          <a:xfrm flipV="1">
            <a:off x="3134138" y="2040836"/>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1415FD-F54A-2B4B-B22E-8370EC403D8C}"/>
              </a:ext>
            </a:extLst>
          </p:cNvPr>
          <p:cNvSpPr txBox="1"/>
          <p:nvPr/>
        </p:nvSpPr>
        <p:spPr>
          <a:xfrm>
            <a:off x="2113161" y="2325758"/>
            <a:ext cx="1127560" cy="366126"/>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USB</a:t>
            </a:r>
          </a:p>
        </p:txBody>
      </p:sp>
      <p:cxnSp>
        <p:nvCxnSpPr>
          <p:cNvPr id="15" name="Straight Arrow Connector 14">
            <a:extLst>
              <a:ext uri="{FF2B5EF4-FFF2-40B4-BE49-F238E27FC236}">
                <a16:creationId xmlns:a16="http://schemas.microsoft.com/office/drawing/2014/main" id="{DA7AA000-0E20-9C4F-88C4-1258ADB94EC2}"/>
              </a:ext>
            </a:extLst>
          </p:cNvPr>
          <p:cNvCxnSpPr/>
          <p:nvPr/>
        </p:nvCxnSpPr>
        <p:spPr>
          <a:xfrm flipV="1">
            <a:off x="3154018" y="3240159"/>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44718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Objectifs de la formation</a:t>
            </a:r>
          </a:p>
        </p:txBody>
      </p:sp>
      <p:sp>
        <p:nvSpPr>
          <p:cNvPr id="3" name="Content Placeholder 2"/>
          <p:cNvSpPr>
            <a:spLocks noGrp="1"/>
          </p:cNvSpPr>
          <p:nvPr>
            <p:ph idx="1"/>
          </p:nvPr>
        </p:nvSpPr>
        <p:spPr>
          <a:xfrm>
            <a:off x="681038" y="1817913"/>
            <a:ext cx="8990500"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à quoi sert chaque partie du système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Organiser les bureaux de vote et installer les systèmes de vote correctement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Maîtriser le processus de démarrage et d’arrêt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quoi faire en cas de problèmes et d'incidents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comment aider le bureau principal en cas de recomptage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Développer les connaissances et la confiance pour former les présidents</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92507379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957" y="1219199"/>
            <a:ext cx="3600000" cy="4500000"/>
          </a:xfrm>
          <a:prstGeom prst="rect">
            <a:avLst/>
          </a:prstGeom>
        </p:spPr>
      </p:pic>
    </p:spTree>
    <p:custDataLst>
      <p:tags r:id="rId1"/>
    </p:custDataLst>
    <p:extLst>
      <p:ext uri="{BB962C8B-B14F-4D97-AF65-F5344CB8AC3E}">
        <p14:creationId xmlns:p14="http://schemas.microsoft.com/office/powerpoint/2010/main" val="26762779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F37AF4D-1D30-7048-84FA-5317E6050F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436" y="1192045"/>
            <a:ext cx="3579127" cy="4473909"/>
          </a:xfrm>
          <a:prstGeom prst="rect">
            <a:avLst/>
          </a:prstGeom>
        </p:spPr>
      </p:pic>
    </p:spTree>
    <p:custDataLst>
      <p:tags r:id="rId1"/>
    </p:custDataLst>
    <p:extLst>
      <p:ext uri="{BB962C8B-B14F-4D97-AF65-F5344CB8AC3E}">
        <p14:creationId xmlns:p14="http://schemas.microsoft.com/office/powerpoint/2010/main" val="176316256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FDCC6C87-CD36-4646-9B4F-138DB01B817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96555" y="1324632"/>
            <a:ext cx="3912889" cy="4891111"/>
          </a:xfrm>
          <a:prstGeom prst="rect">
            <a:avLst/>
          </a:prstGeom>
        </p:spPr>
      </p:pic>
      <p:pic>
        <p:nvPicPr>
          <p:cNvPr id="3" name="Picture 2">
            <a:extLst>
              <a:ext uri="{FF2B5EF4-FFF2-40B4-BE49-F238E27FC236}">
                <a16:creationId xmlns:a16="http://schemas.microsoft.com/office/drawing/2014/main" id="{EB3161A7-B1DA-3B49-B4C8-6E7FA38DAB9F}"/>
              </a:ext>
            </a:extLst>
          </p:cNvPr>
          <p:cNvPicPr>
            <a:picLocks noChangeAspect="1"/>
          </p:cNvPicPr>
          <p:nvPr/>
        </p:nvPicPr>
        <p:blipFill>
          <a:blip r:embed="rId7"/>
          <a:stretch>
            <a:fillRect/>
          </a:stretch>
        </p:blipFill>
        <p:spPr>
          <a:xfrm>
            <a:off x="3504743" y="4073650"/>
            <a:ext cx="2896511" cy="955550"/>
          </a:xfrm>
          <a:prstGeom prst="rect">
            <a:avLst/>
          </a:prstGeom>
        </p:spPr>
      </p:pic>
    </p:spTree>
    <p:custDataLst>
      <p:tags r:id="rId1"/>
    </p:custDataLst>
    <p:extLst>
      <p:ext uri="{BB962C8B-B14F-4D97-AF65-F5344CB8AC3E}">
        <p14:creationId xmlns:p14="http://schemas.microsoft.com/office/powerpoint/2010/main" val="366025481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03D2E793-F8EF-454B-B80C-E8609CD6A7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85661" y="1314450"/>
            <a:ext cx="4134678" cy="5168348"/>
          </a:xfrm>
          <a:prstGeom prst="rect">
            <a:avLst/>
          </a:prstGeom>
        </p:spPr>
      </p:pic>
    </p:spTree>
    <p:custDataLst>
      <p:tags r:id="rId1"/>
    </p:custDataLst>
    <p:extLst>
      <p:ext uri="{BB962C8B-B14F-4D97-AF65-F5344CB8AC3E}">
        <p14:creationId xmlns:p14="http://schemas.microsoft.com/office/powerpoint/2010/main" val="275989960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6" name="Picture 5">
            <a:extLst>
              <a:ext uri="{FF2B5EF4-FFF2-40B4-BE49-F238E27FC236}">
                <a16:creationId xmlns:a16="http://schemas.microsoft.com/office/drawing/2014/main" id="{3B7B0CB0-0999-1846-8FB0-0892B23B55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0300" y="2151165"/>
            <a:ext cx="5400000" cy="2582174"/>
          </a:xfrm>
          <a:prstGeom prst="rect">
            <a:avLst/>
          </a:prstGeom>
        </p:spPr>
      </p:pic>
      <p:sp>
        <p:nvSpPr>
          <p:cNvPr id="7" name="Content Placeholder 2">
            <a:extLst>
              <a:ext uri="{FF2B5EF4-FFF2-40B4-BE49-F238E27FC236}">
                <a16:creationId xmlns:a16="http://schemas.microsoft.com/office/drawing/2014/main" id="{315D9551-E1ED-5446-AC23-8FBED7AB97C1}"/>
              </a:ext>
            </a:extLst>
          </p:cNvPr>
          <p:cNvSpPr>
            <a:spLocks noGrp="1"/>
          </p:cNvSpPr>
          <p:nvPr>
            <p:ph idx="1"/>
          </p:nvPr>
        </p:nvSpPr>
        <p:spPr>
          <a:xfrm>
            <a:off x="696538" y="5312097"/>
            <a:ext cx="8543925" cy="1048945"/>
          </a:xfrm>
        </p:spPr>
        <p:txBody>
          <a:bodyPr>
            <a:noAutofit/>
          </a:bodyPr>
          <a:lstStyle/>
          <a:p>
            <a:pPr marL="0" indent="0" algn="ctr">
              <a:lnSpc>
                <a:spcPct val="100000"/>
              </a:lnSpc>
              <a:buNone/>
            </a:pPr>
            <a:r>
              <a:rPr lang="fr-BE" sz="2200" b="0" i="0" u="none" strike="noStrike" cap="none" baseline="0" dirty="0">
                <a:solidFill>
                  <a:srgbClr val="000000"/>
                </a:solidFill>
                <a:effectLst/>
                <a:uFillTx/>
                <a:latin typeface="Calibri"/>
              </a:rPr>
              <a:t>Appuyez sur le bouton marche/arrêt jusqu'à ce que l'écran tactile affiche des informations et fermez les deux couvercles (avec la touche 1005) une fois le processus de démarrage terminé</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cxnSp>
        <p:nvCxnSpPr>
          <p:cNvPr id="4" name="Straight Arrow Connector 3">
            <a:extLst>
              <a:ext uri="{FF2B5EF4-FFF2-40B4-BE49-F238E27FC236}">
                <a16:creationId xmlns:a16="http://schemas.microsoft.com/office/drawing/2014/main" id="{741D63D7-9855-0748-A0EF-563D767DAD0F}"/>
              </a:ext>
            </a:extLst>
          </p:cNvPr>
          <p:cNvCxnSpPr/>
          <p:nvPr/>
        </p:nvCxnSpPr>
        <p:spPr>
          <a:xfrm flipH="1">
            <a:off x="6096000" y="149749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C14500-9261-F44F-879A-47E48F084D2B}"/>
              </a:ext>
            </a:extLst>
          </p:cNvPr>
          <p:cNvSpPr txBox="1"/>
          <p:nvPr/>
        </p:nvSpPr>
        <p:spPr>
          <a:xfrm>
            <a:off x="6559263" y="1152938"/>
            <a:ext cx="1617583" cy="369332"/>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Marche/arrêt</a:t>
            </a:r>
          </a:p>
        </p:txBody>
      </p:sp>
      <p:cxnSp>
        <p:nvCxnSpPr>
          <p:cNvPr id="11" name="Straight Arrow Connector 10">
            <a:extLst>
              <a:ext uri="{FF2B5EF4-FFF2-40B4-BE49-F238E27FC236}">
                <a16:creationId xmlns:a16="http://schemas.microsoft.com/office/drawing/2014/main" id="{24D76DF6-3329-C640-BBEC-3B05408B1746}"/>
              </a:ext>
            </a:extLst>
          </p:cNvPr>
          <p:cNvCxnSpPr/>
          <p:nvPr/>
        </p:nvCxnSpPr>
        <p:spPr>
          <a:xfrm flipH="1">
            <a:off x="4538869" y="146436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B9C126-2E74-7C49-A8C3-CD5D38DD7091}"/>
              </a:ext>
            </a:extLst>
          </p:cNvPr>
          <p:cNvSpPr txBox="1"/>
          <p:nvPr/>
        </p:nvSpPr>
        <p:spPr>
          <a:xfrm>
            <a:off x="4975630" y="1119810"/>
            <a:ext cx="1127560" cy="366126"/>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USB</a:t>
            </a:r>
          </a:p>
        </p:txBody>
      </p:sp>
      <p:pic>
        <p:nvPicPr>
          <p:cNvPr id="13" name="Picture 12">
            <a:extLst>
              <a:ext uri="{FF2B5EF4-FFF2-40B4-BE49-F238E27FC236}">
                <a16:creationId xmlns:a16="http://schemas.microsoft.com/office/drawing/2014/main" id="{01EEBDC1-8C1C-B24D-BEC1-BC34C1BFAFE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793904" y="276311"/>
            <a:ext cx="1687054" cy="1265291"/>
          </a:xfrm>
          <a:prstGeom prst="rect">
            <a:avLst/>
          </a:prstGeom>
        </p:spPr>
      </p:pic>
    </p:spTree>
    <p:custDataLst>
      <p:tags r:id="rId1"/>
    </p:custDataLst>
    <p:extLst>
      <p:ext uri="{BB962C8B-B14F-4D97-AF65-F5344CB8AC3E}">
        <p14:creationId xmlns:p14="http://schemas.microsoft.com/office/powerpoint/2010/main" val="26791334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957" y="1219199"/>
            <a:ext cx="3600000" cy="4500000"/>
          </a:xfrm>
          <a:prstGeom prst="rect">
            <a:avLst/>
          </a:prstGeom>
        </p:spPr>
      </p:pic>
    </p:spTree>
    <p:custDataLst>
      <p:tags r:id="rId1"/>
    </p:custDataLst>
    <p:extLst>
      <p:ext uri="{BB962C8B-B14F-4D97-AF65-F5344CB8AC3E}">
        <p14:creationId xmlns:p14="http://schemas.microsoft.com/office/powerpoint/2010/main" val="36075272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42D11CA6-98CE-F641-A1D9-EE0DB14BE9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06485" y="1314450"/>
            <a:ext cx="4093029" cy="5116286"/>
          </a:xfrm>
          <a:prstGeom prst="rect">
            <a:avLst/>
          </a:prstGeom>
        </p:spPr>
      </p:pic>
      <p:pic>
        <p:nvPicPr>
          <p:cNvPr id="8" name="Picture 7">
            <a:extLst>
              <a:ext uri="{FF2B5EF4-FFF2-40B4-BE49-F238E27FC236}">
                <a16:creationId xmlns:a16="http://schemas.microsoft.com/office/drawing/2014/main" id="{7AE2B777-C016-6C4F-9720-86A42A71718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59353" y="345707"/>
            <a:ext cx="1687054" cy="1265291"/>
          </a:xfrm>
          <a:prstGeom prst="rect">
            <a:avLst/>
          </a:prstGeom>
        </p:spPr>
      </p:pic>
    </p:spTree>
    <p:custDataLst>
      <p:tags r:id="rId1"/>
    </p:custDataLst>
    <p:extLst>
      <p:ext uri="{BB962C8B-B14F-4D97-AF65-F5344CB8AC3E}">
        <p14:creationId xmlns:p14="http://schemas.microsoft.com/office/powerpoint/2010/main" val="125002066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7C5636EF-2C69-4749-ACFD-C83859E33B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2493" y="1314450"/>
            <a:ext cx="4014107" cy="5017635"/>
          </a:xfrm>
          <a:prstGeom prst="rect">
            <a:avLst/>
          </a:prstGeom>
        </p:spPr>
      </p:pic>
      <p:pic>
        <p:nvPicPr>
          <p:cNvPr id="7" name="Picture 6">
            <a:extLst>
              <a:ext uri="{FF2B5EF4-FFF2-40B4-BE49-F238E27FC236}">
                <a16:creationId xmlns:a16="http://schemas.microsoft.com/office/drawing/2014/main" id="{304BCE82-C620-2841-A723-DDA862F576CD}"/>
              </a:ext>
            </a:extLst>
          </p:cNvPr>
          <p:cNvPicPr>
            <a:picLocks noChangeAspect="1"/>
          </p:cNvPicPr>
          <p:nvPr/>
        </p:nvPicPr>
        <p:blipFill>
          <a:blip r:embed="rId7"/>
          <a:stretch>
            <a:fillRect/>
          </a:stretch>
        </p:blipFill>
        <p:spPr>
          <a:xfrm>
            <a:off x="3591940" y="4193965"/>
            <a:ext cx="2896511" cy="955550"/>
          </a:xfrm>
          <a:prstGeom prst="rect">
            <a:avLst/>
          </a:prstGeom>
        </p:spPr>
      </p:pic>
    </p:spTree>
    <p:custDataLst>
      <p:tags r:id="rId1"/>
    </p:custDataLst>
    <p:extLst>
      <p:ext uri="{BB962C8B-B14F-4D97-AF65-F5344CB8AC3E}">
        <p14:creationId xmlns:p14="http://schemas.microsoft.com/office/powerpoint/2010/main" val="44802575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C3A0A325-EBA5-444E-80D0-1579C9D840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49399" y="1340136"/>
            <a:ext cx="3900486" cy="4875607"/>
          </a:xfrm>
          <a:prstGeom prst="rect">
            <a:avLst/>
          </a:prstGeom>
        </p:spPr>
      </p:pic>
    </p:spTree>
    <p:custDataLst>
      <p:tags r:id="rId1"/>
    </p:custDataLst>
    <p:extLst>
      <p:ext uri="{BB962C8B-B14F-4D97-AF65-F5344CB8AC3E}">
        <p14:creationId xmlns:p14="http://schemas.microsoft.com/office/powerpoint/2010/main" val="350350102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a:t>
            </a:r>
            <a:r>
              <a:rPr lang="fr-BE" sz="2200" b="0" i="0" u="none" strike="noStrike" cap="none" dirty="0">
                <a:solidFill>
                  <a:srgbClr val="808080"/>
                </a:solidFill>
                <a:effectLst/>
                <a:uFillTx/>
                <a:latin typeface="Calibri"/>
              </a:rPr>
              <a:t> </a:t>
            </a:r>
            <a:r>
              <a:rPr lang="fr-BE" sz="2200" b="0" i="0" u="none" strike="noStrike" cap="none" baseline="0" dirty="0">
                <a:solidFill>
                  <a:srgbClr val="808080"/>
                </a:solidFill>
                <a:effectLst/>
                <a:uFillTx/>
                <a:latin typeface="Calibri"/>
              </a:rPr>
              <a:t>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smtClean="0">
                <a:solidFill>
                  <a:srgbClr val="000000"/>
                </a:solidFill>
                <a:effectLst/>
                <a:uFillTx/>
                <a:latin typeface="Calibri"/>
              </a:rPr>
              <a:t>Répétez </a:t>
            </a:r>
            <a:r>
              <a:rPr lang="fr-BE" sz="2200" b="0" i="0" u="none" strike="noStrike" cap="none" baseline="0" dirty="0">
                <a:solidFill>
                  <a:srgbClr val="000000"/>
                </a:solidFill>
                <a:effectLst/>
                <a:uFillTx/>
                <a:latin typeface="Calibri"/>
              </a:rPr>
              <a:t>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Remettez les clés USB dans l'urne électronique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30040357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Quelle est l'importance de la formation</a:t>
            </a:r>
          </a:p>
        </p:txBody>
      </p:sp>
      <p:sp>
        <p:nvSpPr>
          <p:cNvPr id="3" name="Content Placeholder 2"/>
          <p:cNvSpPr>
            <a:spLocks noGrp="1"/>
          </p:cNvSpPr>
          <p:nvPr>
            <p:ph idx="1"/>
          </p:nvPr>
        </p:nvSpPr>
        <p:spPr>
          <a:xfrm>
            <a:off x="681038" y="1314451"/>
            <a:ext cx="8543925" cy="4606516"/>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employés communaux mieux formés peuvent mieux organiser le bureau de vote et former les présidents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présidents mieux formés sont en mesure de mieux s'acquitter de leurs tâches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assesseurs sont mieux supervisés et dirigés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électeurs sont mieux guidés dans le processus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Une meilleure formation conduit à un déroulement plus fluide du vote dans les bureaux de vote et à la diminution des interventions inutiles</a:t>
            </a: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251394275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7469EF5-88A9-6C4E-B0B1-A34B438265E1}"/>
              </a:ext>
            </a:extLst>
          </p:cNvPr>
          <p:cNvPicPr>
            <a:picLocks noChangeAspect="1"/>
          </p:cNvPicPr>
          <p:nvPr/>
        </p:nvPicPr>
        <p:blipFill>
          <a:blip r:embed="rId6"/>
          <a:stretch>
            <a:fillRect/>
          </a:stretch>
        </p:blipFill>
        <p:spPr>
          <a:xfrm>
            <a:off x="1832429" y="1725385"/>
            <a:ext cx="6502400" cy="3810000"/>
          </a:xfrm>
          <a:prstGeom prst="rect">
            <a:avLst/>
          </a:prstGeom>
        </p:spPr>
      </p:pic>
    </p:spTree>
    <p:custDataLst>
      <p:tags r:id="rId1"/>
    </p:custDataLst>
    <p:extLst>
      <p:ext uri="{BB962C8B-B14F-4D97-AF65-F5344CB8AC3E}">
        <p14:creationId xmlns:p14="http://schemas.microsoft.com/office/powerpoint/2010/main" val="163755043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C44120C-DF79-824C-BB0F-C445F9203CBD}"/>
              </a:ext>
            </a:extLst>
          </p:cNvPr>
          <p:cNvPicPr>
            <a:picLocks noChangeAspect="1"/>
          </p:cNvPicPr>
          <p:nvPr/>
        </p:nvPicPr>
        <p:blipFill>
          <a:blip r:embed="rId6"/>
          <a:stretch>
            <a:fillRect/>
          </a:stretch>
        </p:blipFill>
        <p:spPr>
          <a:xfrm>
            <a:off x="901701" y="1314450"/>
            <a:ext cx="8128000" cy="5080000"/>
          </a:xfrm>
          <a:prstGeom prst="rect">
            <a:avLst/>
          </a:prstGeom>
        </p:spPr>
      </p:pic>
    </p:spTree>
    <p:custDataLst>
      <p:tags r:id="rId1"/>
    </p:custDataLst>
    <p:extLst>
      <p:ext uri="{BB962C8B-B14F-4D97-AF65-F5344CB8AC3E}">
        <p14:creationId xmlns:p14="http://schemas.microsoft.com/office/powerpoint/2010/main" val="19183796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Picture 7">
            <a:extLst>
              <a:ext uri="{FF2B5EF4-FFF2-40B4-BE49-F238E27FC236}">
                <a16:creationId xmlns:a16="http://schemas.microsoft.com/office/drawing/2014/main" id="{36B44D6F-CE7A-234C-B589-38E4DAD9D2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6789" y="1843872"/>
            <a:ext cx="5400000" cy="3170255"/>
          </a:xfrm>
          <a:prstGeom prst="rect">
            <a:avLst/>
          </a:prstGeom>
        </p:spPr>
      </p:pic>
    </p:spTree>
    <p:custDataLst>
      <p:tags r:id="rId1"/>
    </p:custDataLst>
    <p:extLst>
      <p:ext uri="{BB962C8B-B14F-4D97-AF65-F5344CB8AC3E}">
        <p14:creationId xmlns:p14="http://schemas.microsoft.com/office/powerpoint/2010/main" val="215001176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vote</a:t>
            </a:r>
          </a:p>
          <a:p>
            <a:pPr marL="0" indent="0">
              <a:lnSpc>
                <a:spcPct val="150000"/>
              </a:lnSpc>
              <a:buNone/>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94211785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Ouvrir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8D1A6A5-3308-454C-90CF-310AF10DF0F9}"/>
              </a:ext>
            </a:extLst>
          </p:cNvPr>
          <p:cNvPicPr>
            <a:picLocks noChangeAspect="1"/>
          </p:cNvPicPr>
          <p:nvPr/>
        </p:nvPicPr>
        <p:blipFill>
          <a:blip r:embed="rId6"/>
          <a:stretch>
            <a:fillRect/>
          </a:stretch>
        </p:blipFill>
        <p:spPr>
          <a:xfrm>
            <a:off x="901701" y="1314450"/>
            <a:ext cx="8128000" cy="5080000"/>
          </a:xfrm>
          <a:prstGeom prst="rect">
            <a:avLst/>
          </a:prstGeom>
        </p:spPr>
      </p:pic>
    </p:spTree>
    <p:custDataLst>
      <p:tags r:id="rId1"/>
    </p:custDataLst>
    <p:extLst>
      <p:ext uri="{BB962C8B-B14F-4D97-AF65-F5344CB8AC3E}">
        <p14:creationId xmlns:p14="http://schemas.microsoft.com/office/powerpoint/2010/main" val="17367659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Ouvrir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66FCE1DE-3153-7E49-A7F3-087A04F87FD4}"/>
              </a:ext>
            </a:extLst>
          </p:cNvPr>
          <p:cNvPicPr>
            <a:picLocks noChangeAspect="1"/>
          </p:cNvPicPr>
          <p:nvPr/>
        </p:nvPicPr>
        <p:blipFill>
          <a:blip r:embed="rId6"/>
          <a:stretch>
            <a:fillRect/>
          </a:stretch>
        </p:blipFill>
        <p:spPr>
          <a:xfrm>
            <a:off x="911220" y="1289956"/>
            <a:ext cx="8364873" cy="4901293"/>
          </a:xfrm>
          <a:prstGeom prst="rect">
            <a:avLst/>
          </a:prstGeom>
        </p:spPr>
      </p:pic>
    </p:spTree>
    <p:custDataLst>
      <p:tags r:id="rId1"/>
    </p:custDataLst>
    <p:extLst>
      <p:ext uri="{BB962C8B-B14F-4D97-AF65-F5344CB8AC3E}">
        <p14:creationId xmlns:p14="http://schemas.microsoft.com/office/powerpoint/2010/main" val="23943460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314451"/>
            <a:ext cx="8543925" cy="4606516"/>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a:t>
            </a:r>
            <a:r>
              <a:rPr lang="fr-BE" sz="2200" b="0" i="0" u="none" strike="noStrike" cap="none" dirty="0">
                <a:solidFill>
                  <a:srgbClr val="808080"/>
                </a:solidFill>
                <a:effectLst/>
                <a:uFillTx/>
                <a:latin typeface="Calibri"/>
              </a:rPr>
              <a:t> </a:t>
            </a:r>
            <a:r>
              <a:rPr lang="fr-BE" sz="2200" b="0" i="0" u="none" strike="noStrike" cap="none" baseline="0" dirty="0">
                <a:solidFill>
                  <a:srgbClr val="808080"/>
                </a:solidFill>
                <a:effectLst/>
                <a:uFillTx/>
                <a:latin typeface="Calibri"/>
              </a:rPr>
              <a:t>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a:t>
            </a:r>
            <a:r>
              <a:rPr lang="fr-BE" sz="2200" b="0" i="0" u="none" strike="noStrike" cap="none" baseline="0" dirty="0" smtClean="0">
                <a:solidFill>
                  <a:srgbClr val="000000"/>
                </a:solidFill>
                <a:effectLst/>
                <a:uFillTx/>
                <a:latin typeface="Calibri"/>
              </a:rPr>
              <a:t>position, émettent des votes de test </a:t>
            </a:r>
            <a:r>
              <a:rPr lang="fr-BE" sz="2200" b="0" i="0" u="none" strike="noStrike" cap="none" baseline="0" dirty="0">
                <a:solidFill>
                  <a:srgbClr val="000000"/>
                </a:solidFill>
                <a:effectLst/>
                <a:uFillTx/>
                <a:latin typeface="Calibri"/>
              </a:rPr>
              <a:t>et le premier électeur peut être admis au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36297733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smtClean="0">
                <a:solidFill>
                  <a:srgbClr val="000000"/>
                </a:solidFill>
                <a:effectLst/>
                <a:uFillTx/>
                <a:latin typeface="Calibri"/>
              </a:rPr>
              <a:t>Voter</a:t>
            </a:r>
            <a:endParaRPr lang="fr-BE" sz="2400" b="0" i="0" u="none" strike="noStrike" cap="none" baseline="0" dirty="0">
              <a:solidFill>
                <a:srgbClr val="000000"/>
              </a:solidFill>
              <a:effectLst/>
              <a:uFillTx/>
              <a:latin typeface="Calibri"/>
            </a:endParaRP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36859209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498"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4AB5100-8873-6A43-A1F5-6F8D80F49E16}"/>
              </a:ext>
            </a:extLst>
          </p:cNvPr>
          <p:cNvPicPr>
            <a:picLocks noChangeAspect="1"/>
          </p:cNvPicPr>
          <p:nvPr/>
        </p:nvPicPr>
        <p:blipFill>
          <a:blip r:embed="rId6"/>
          <a:stretch>
            <a:fillRect/>
          </a:stretch>
        </p:blipFill>
        <p:spPr>
          <a:xfrm>
            <a:off x="1102858" y="1208315"/>
            <a:ext cx="8128000" cy="5080000"/>
          </a:xfrm>
          <a:prstGeom prst="rect">
            <a:avLst/>
          </a:prstGeom>
        </p:spPr>
      </p:pic>
    </p:spTree>
    <p:custDataLst>
      <p:tags r:id="rId1"/>
    </p:custDataLst>
    <p:extLst>
      <p:ext uri="{BB962C8B-B14F-4D97-AF65-F5344CB8AC3E}">
        <p14:creationId xmlns:p14="http://schemas.microsoft.com/office/powerpoint/2010/main" val="39483775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03650A2F-986E-42D7-BE2B-E62B0160B2EF}"/>
              </a:ext>
            </a:extLst>
          </p:cNvPr>
          <p:cNvPicPr>
            <a:picLocks noChangeAspect="1"/>
          </p:cNvPicPr>
          <p:nvPr/>
        </p:nvPicPr>
        <p:blipFill>
          <a:blip r:embed="rId6"/>
          <a:stretch>
            <a:fillRect/>
          </a:stretch>
        </p:blipFill>
        <p:spPr>
          <a:xfrm>
            <a:off x="1015779" y="1429371"/>
            <a:ext cx="7620000" cy="4714875"/>
          </a:xfrm>
          <a:prstGeom prst="rect">
            <a:avLst/>
          </a:prstGeom>
        </p:spPr>
      </p:pic>
    </p:spTree>
    <p:custDataLst>
      <p:tags r:id="rId1"/>
    </p:custDataLst>
    <p:extLst>
      <p:ext uri="{BB962C8B-B14F-4D97-AF65-F5344CB8AC3E}">
        <p14:creationId xmlns:p14="http://schemas.microsoft.com/office/powerpoint/2010/main" val="35280060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Tree>
    <p:custDataLst>
      <p:tags r:id="rId1"/>
    </p:custDataLst>
    <p:extLst>
      <p:ext uri="{BB962C8B-B14F-4D97-AF65-F5344CB8AC3E}">
        <p14:creationId xmlns:p14="http://schemas.microsoft.com/office/powerpoint/2010/main" val="11656645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4EB8439F-C908-4ADA-AA64-CD6B9264A796}"/>
              </a:ext>
            </a:extLst>
          </p:cNvPr>
          <p:cNvPicPr>
            <a:picLocks noChangeAspect="1"/>
          </p:cNvPicPr>
          <p:nvPr/>
        </p:nvPicPr>
        <p:blipFill>
          <a:blip r:embed="rId6"/>
          <a:stretch>
            <a:fillRect/>
          </a:stretch>
        </p:blipFill>
        <p:spPr>
          <a:xfrm>
            <a:off x="1143000" y="1488964"/>
            <a:ext cx="7620000" cy="4714875"/>
          </a:xfrm>
          <a:prstGeom prst="rect">
            <a:avLst/>
          </a:prstGeom>
        </p:spPr>
      </p:pic>
    </p:spTree>
    <p:custDataLst>
      <p:tags r:id="rId1"/>
    </p:custDataLst>
    <p:extLst>
      <p:ext uri="{BB962C8B-B14F-4D97-AF65-F5344CB8AC3E}">
        <p14:creationId xmlns:p14="http://schemas.microsoft.com/office/powerpoint/2010/main" val="405724521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B1CA8F9E-9C1B-624F-ADF9-24F7A00351C8}"/>
              </a:ext>
            </a:extLst>
          </p:cNvPr>
          <p:cNvPicPr>
            <a:picLocks noChangeAspect="1"/>
          </p:cNvPicPr>
          <p:nvPr/>
        </p:nvPicPr>
        <p:blipFill>
          <a:blip r:embed="rId6"/>
          <a:stretch>
            <a:fillRect/>
          </a:stretch>
        </p:blipFill>
        <p:spPr>
          <a:xfrm>
            <a:off x="626949" y="1314450"/>
            <a:ext cx="8719457" cy="5109057"/>
          </a:xfrm>
          <a:prstGeom prst="rect">
            <a:avLst/>
          </a:prstGeom>
        </p:spPr>
      </p:pic>
    </p:spTree>
    <p:custDataLst>
      <p:tags r:id="rId1"/>
    </p:custDataLst>
    <p:extLst>
      <p:ext uri="{BB962C8B-B14F-4D97-AF65-F5344CB8AC3E}">
        <p14:creationId xmlns:p14="http://schemas.microsoft.com/office/powerpoint/2010/main" val="154875807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0814B7B6-C598-4E98-A88F-6D972F7AB17A}"/>
              </a:ext>
            </a:extLst>
          </p:cNvPr>
          <p:cNvPicPr>
            <a:picLocks noChangeAspect="1"/>
          </p:cNvPicPr>
          <p:nvPr/>
        </p:nvPicPr>
        <p:blipFill>
          <a:blip r:embed="rId6"/>
          <a:stretch>
            <a:fillRect/>
          </a:stretch>
        </p:blipFill>
        <p:spPr>
          <a:xfrm>
            <a:off x="1166813" y="1476706"/>
            <a:ext cx="7620000" cy="4286250"/>
          </a:xfrm>
          <a:prstGeom prst="rect">
            <a:avLst/>
          </a:prstGeom>
        </p:spPr>
      </p:pic>
    </p:spTree>
    <p:custDataLst>
      <p:tags r:id="rId1"/>
    </p:custDataLst>
    <p:extLst>
      <p:ext uri="{BB962C8B-B14F-4D97-AF65-F5344CB8AC3E}">
        <p14:creationId xmlns:p14="http://schemas.microsoft.com/office/powerpoint/2010/main" val="419890864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CF69FDA-36EF-4713-B9D8-B71B6347FBA7}"/>
              </a:ext>
            </a:extLst>
          </p:cNvPr>
          <p:cNvPicPr>
            <a:picLocks noChangeAspect="1"/>
          </p:cNvPicPr>
          <p:nvPr/>
        </p:nvPicPr>
        <p:blipFill>
          <a:blip r:embed="rId6"/>
          <a:stretch>
            <a:fillRect/>
          </a:stretch>
        </p:blipFill>
        <p:spPr>
          <a:xfrm>
            <a:off x="1166813" y="1440138"/>
            <a:ext cx="7620000" cy="4295775"/>
          </a:xfrm>
          <a:prstGeom prst="rect">
            <a:avLst/>
          </a:prstGeom>
        </p:spPr>
      </p:pic>
    </p:spTree>
    <p:custDataLst>
      <p:tags r:id="rId1"/>
    </p:custDataLst>
    <p:extLst>
      <p:ext uri="{BB962C8B-B14F-4D97-AF65-F5344CB8AC3E}">
        <p14:creationId xmlns:p14="http://schemas.microsoft.com/office/powerpoint/2010/main" val="373552378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Enregistrer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B4CCB81-B543-4C8D-B158-6363B8BD8DFE}"/>
              </a:ext>
            </a:extLst>
          </p:cNvPr>
          <p:cNvPicPr>
            <a:picLocks noChangeAspect="1"/>
          </p:cNvPicPr>
          <p:nvPr/>
        </p:nvPicPr>
        <p:blipFill>
          <a:blip r:embed="rId5"/>
          <a:stretch>
            <a:fillRect/>
          </a:stretch>
        </p:blipFill>
        <p:spPr>
          <a:xfrm>
            <a:off x="1166813" y="1314450"/>
            <a:ext cx="7620000" cy="4714875"/>
          </a:xfrm>
          <a:prstGeom prst="rect">
            <a:avLst/>
          </a:prstGeom>
        </p:spPr>
      </p:pic>
    </p:spTree>
    <p:custDataLst>
      <p:tags r:id="rId1"/>
    </p:custDataLst>
    <p:extLst>
      <p:ext uri="{BB962C8B-B14F-4D97-AF65-F5344CB8AC3E}">
        <p14:creationId xmlns:p14="http://schemas.microsoft.com/office/powerpoint/2010/main" val="277013236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Enregistrer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CF8DA76-7974-4F4A-B9AF-9FC27CCC4063}"/>
              </a:ext>
            </a:extLst>
          </p:cNvPr>
          <p:cNvPicPr>
            <a:picLocks noChangeAspect="1"/>
          </p:cNvPicPr>
          <p:nvPr/>
        </p:nvPicPr>
        <p:blipFill>
          <a:blip r:embed="rId6"/>
          <a:stretch>
            <a:fillRect/>
          </a:stretch>
        </p:blipFill>
        <p:spPr>
          <a:xfrm>
            <a:off x="1147762" y="1463951"/>
            <a:ext cx="7610475" cy="4248150"/>
          </a:xfrm>
          <a:prstGeom prst="rect">
            <a:avLst/>
          </a:prstGeom>
        </p:spPr>
      </p:pic>
    </p:spTree>
    <p:custDataLst>
      <p:tags r:id="rId1"/>
    </p:custDataLst>
    <p:extLst>
      <p:ext uri="{BB962C8B-B14F-4D97-AF65-F5344CB8AC3E}">
        <p14:creationId xmlns:p14="http://schemas.microsoft.com/office/powerpoint/2010/main" val="108416340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34634309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lstStyle/>
          <a:p>
            <a:r>
              <a:rPr lang="fr-BE" sz="2800" b="1" i="0" u="none" strike="noStrike" cap="none" baseline="0" dirty="0">
                <a:solidFill>
                  <a:srgbClr val="00AFDB"/>
                </a:solidFill>
                <a:effectLst/>
                <a:uFillTx/>
                <a:latin typeface="Calibri Light"/>
              </a:rPr>
              <a:t>Clôturer le vote</a:t>
            </a:r>
          </a:p>
        </p:txBody>
      </p:sp>
      <p:pic>
        <p:nvPicPr>
          <p:cNvPr id="5" name="Picture 4" descr="A screenshot of a cell phone&#10;&#10;Description automatically generated">
            <a:extLst>
              <a:ext uri="{FF2B5EF4-FFF2-40B4-BE49-F238E27FC236}">
                <a16:creationId xmlns:a16="http://schemas.microsoft.com/office/drawing/2014/main" id="{83850403-5AB9-4EE8-833E-3BADE9D2117B}"/>
              </a:ext>
            </a:extLst>
          </p:cNvPr>
          <p:cNvPicPr>
            <a:picLocks noChangeAspect="1"/>
          </p:cNvPicPr>
          <p:nvPr/>
        </p:nvPicPr>
        <p:blipFill>
          <a:blip r:embed="rId4"/>
          <a:stretch>
            <a:fillRect/>
          </a:stretch>
        </p:blipFill>
        <p:spPr>
          <a:xfrm>
            <a:off x="1294075" y="1348242"/>
            <a:ext cx="7620000" cy="4714875"/>
          </a:xfrm>
          <a:prstGeom prst="rect">
            <a:avLst/>
          </a:prstGeom>
        </p:spPr>
      </p:pic>
      <p:cxnSp>
        <p:nvCxnSpPr>
          <p:cNvPr id="8" name="Straight Arrow Connector 7">
            <a:extLst>
              <a:ext uri="{FF2B5EF4-FFF2-40B4-BE49-F238E27FC236}">
                <a16:creationId xmlns:a16="http://schemas.microsoft.com/office/drawing/2014/main" id="{92AEB9B6-5D80-FE4D-AB83-9D07F50F89CB}"/>
              </a:ext>
            </a:extLst>
          </p:cNvPr>
          <p:cNvCxnSpPr/>
          <p:nvPr/>
        </p:nvCxnSpPr>
        <p:spPr>
          <a:xfrm flipH="1" flipV="1">
            <a:off x="8667543" y="1951579"/>
            <a:ext cx="0" cy="1829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410730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117ACB81-5199-4BC5-AA00-ED215B9597CB}"/>
              </a:ext>
            </a:extLst>
          </p:cNvPr>
          <p:cNvPicPr>
            <a:picLocks noChangeAspect="1"/>
          </p:cNvPicPr>
          <p:nvPr/>
        </p:nvPicPr>
        <p:blipFill>
          <a:blip r:embed="rId6"/>
          <a:stretch>
            <a:fillRect/>
          </a:stretch>
        </p:blipFill>
        <p:spPr>
          <a:xfrm>
            <a:off x="1166813" y="1436950"/>
            <a:ext cx="7620000" cy="4286250"/>
          </a:xfrm>
          <a:prstGeom prst="rect">
            <a:avLst/>
          </a:prstGeom>
        </p:spPr>
      </p:pic>
      <p:cxnSp>
        <p:nvCxnSpPr>
          <p:cNvPr id="10" name="Straight Arrow Connector 9">
            <a:extLst>
              <a:ext uri="{FF2B5EF4-FFF2-40B4-BE49-F238E27FC236}">
                <a16:creationId xmlns:a16="http://schemas.microsoft.com/office/drawing/2014/main" id="{034674ED-F5E0-9D4A-A86F-2B663C94A4F4}"/>
              </a:ext>
            </a:extLst>
          </p:cNvPr>
          <p:cNvCxnSpPr/>
          <p:nvPr/>
        </p:nvCxnSpPr>
        <p:spPr>
          <a:xfrm flipH="1" flipV="1">
            <a:off x="8496277" y="2117904"/>
            <a:ext cx="0" cy="1462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963707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a:extLst>
              <a:ext uri="{FF2B5EF4-FFF2-40B4-BE49-F238E27FC236}">
                <a16:creationId xmlns:a16="http://schemas.microsoft.com/office/drawing/2014/main" id="{7EE9D54C-DB8E-4843-8DF5-ACCE6A48FD28}"/>
              </a:ext>
            </a:extLst>
          </p:cNvPr>
          <p:cNvPicPr>
            <a:picLocks noChangeAspect="1"/>
          </p:cNvPicPr>
          <p:nvPr/>
        </p:nvPicPr>
        <p:blipFill>
          <a:blip r:embed="rId6"/>
          <a:stretch>
            <a:fillRect/>
          </a:stretch>
        </p:blipFill>
        <p:spPr>
          <a:xfrm>
            <a:off x="942724" y="1314449"/>
            <a:ext cx="8364873" cy="4901293"/>
          </a:xfrm>
          <a:prstGeom prst="rect">
            <a:avLst/>
          </a:prstGeom>
        </p:spPr>
      </p:pic>
    </p:spTree>
    <p:custDataLst>
      <p:tags r:id="rId1"/>
    </p:custDataLst>
    <p:extLst>
      <p:ext uri="{BB962C8B-B14F-4D97-AF65-F5344CB8AC3E}">
        <p14:creationId xmlns:p14="http://schemas.microsoft.com/office/powerpoint/2010/main" val="13741884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60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Instruction vidéo</a:t>
            </a:r>
          </a:p>
        </p:txBody>
      </p:sp>
      <p:pic>
        <p:nvPicPr>
          <p:cNvPr id="2" name="BEVOTING FED - FR">
            <a:hlinkClick r:id="" action="ppaction://media"/>
            <a:extLst>
              <a:ext uri="{FF2B5EF4-FFF2-40B4-BE49-F238E27FC236}">
                <a16:creationId xmlns:a16="http://schemas.microsoft.com/office/drawing/2014/main" id="{7D30614F-35BB-7140-88C5-B71926B17A0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1285875"/>
            <a:ext cx="9906000" cy="5572125"/>
          </a:xfrm>
          <a:prstGeom prst="rect">
            <a:avLst/>
          </a:prstGeom>
        </p:spPr>
      </p:pic>
    </p:spTree>
    <p:custDataLst>
      <p:tags r:id="rId1"/>
    </p:custDataLst>
    <p:extLst>
      <p:ext uri="{BB962C8B-B14F-4D97-AF65-F5344CB8AC3E}">
        <p14:creationId xmlns:p14="http://schemas.microsoft.com/office/powerpoint/2010/main" val="981002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E14FFD9-769D-DC4D-B162-F09619510367}"/>
              </a:ext>
            </a:extLst>
          </p:cNvPr>
          <p:cNvPicPr>
            <a:picLocks noChangeAspect="1"/>
          </p:cNvPicPr>
          <p:nvPr/>
        </p:nvPicPr>
        <p:blipFill>
          <a:blip r:embed="rId6"/>
          <a:stretch>
            <a:fillRect/>
          </a:stretch>
        </p:blipFill>
        <p:spPr>
          <a:xfrm>
            <a:off x="1410493" y="1353312"/>
            <a:ext cx="7085013" cy="4151375"/>
          </a:xfrm>
          <a:prstGeom prst="rect">
            <a:avLst/>
          </a:prstGeom>
        </p:spPr>
      </p:pic>
    </p:spTree>
    <p:custDataLst>
      <p:tags r:id="rId1"/>
    </p:custDataLst>
    <p:extLst>
      <p:ext uri="{BB962C8B-B14F-4D97-AF65-F5344CB8AC3E}">
        <p14:creationId xmlns:p14="http://schemas.microsoft.com/office/powerpoint/2010/main" val="378495453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4A3DEA3A-ACC9-774E-9B6B-0BBE90C4F4AB}"/>
              </a:ext>
            </a:extLst>
          </p:cNvPr>
          <p:cNvPicPr>
            <a:picLocks noChangeAspect="1"/>
          </p:cNvPicPr>
          <p:nvPr/>
        </p:nvPicPr>
        <p:blipFill>
          <a:blip r:embed="rId6"/>
          <a:stretch>
            <a:fillRect/>
          </a:stretch>
        </p:blipFill>
        <p:spPr>
          <a:xfrm>
            <a:off x="1373821" y="1331825"/>
            <a:ext cx="7158357" cy="4194350"/>
          </a:xfrm>
          <a:prstGeom prst="rect">
            <a:avLst/>
          </a:prstGeom>
        </p:spPr>
      </p:pic>
    </p:spTree>
    <p:custDataLst>
      <p:tags r:id="rId1"/>
    </p:custDataLst>
    <p:extLst>
      <p:ext uri="{BB962C8B-B14F-4D97-AF65-F5344CB8AC3E}">
        <p14:creationId xmlns:p14="http://schemas.microsoft.com/office/powerpoint/2010/main" val="33803449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11F31DB-5FA5-A549-BA83-AA62D12D38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53793" y="1467727"/>
            <a:ext cx="3798413" cy="4748016"/>
          </a:xfrm>
          <a:prstGeom prst="rect">
            <a:avLst/>
          </a:prstGeom>
        </p:spPr>
      </p:pic>
    </p:spTree>
    <p:custDataLst>
      <p:tags r:id="rId1"/>
    </p:custDataLst>
    <p:extLst>
      <p:ext uri="{BB962C8B-B14F-4D97-AF65-F5344CB8AC3E}">
        <p14:creationId xmlns:p14="http://schemas.microsoft.com/office/powerpoint/2010/main" val="158983994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a:extLst>
              <a:ext uri="{FF2B5EF4-FFF2-40B4-BE49-F238E27FC236}">
                <a16:creationId xmlns:a16="http://schemas.microsoft.com/office/drawing/2014/main" id="{7ECD893D-D781-1E45-8C58-DD75B0B806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3000" y="1214205"/>
            <a:ext cx="3600000" cy="4500000"/>
          </a:xfrm>
          <a:prstGeom prst="rect">
            <a:avLst/>
          </a:prstGeom>
        </p:spPr>
      </p:pic>
    </p:spTree>
    <p:custDataLst>
      <p:tags r:id="rId1"/>
    </p:custDataLst>
    <p:extLst>
      <p:ext uri="{BB962C8B-B14F-4D97-AF65-F5344CB8AC3E}">
        <p14:creationId xmlns:p14="http://schemas.microsoft.com/office/powerpoint/2010/main" val="347725363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cxnSp>
        <p:nvCxnSpPr>
          <p:cNvPr id="7" name="Straight Arrow Connector 6">
            <a:extLst>
              <a:ext uri="{FF2B5EF4-FFF2-40B4-BE49-F238E27FC236}">
                <a16:creationId xmlns:a16="http://schemas.microsoft.com/office/drawing/2014/main" id="{5207A745-724A-B740-9AF3-1C7FA2F8CD62}"/>
              </a:ext>
            </a:extLst>
          </p:cNvPr>
          <p:cNvCxnSpPr/>
          <p:nvPr/>
        </p:nvCxnSpPr>
        <p:spPr>
          <a:xfrm>
            <a:off x="4422098" y="4751882"/>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E4BEB3-00CC-EE4E-A249-28A6742DC4A4}"/>
              </a:ext>
            </a:extLst>
          </p:cNvPr>
          <p:cNvCxnSpPr/>
          <p:nvPr/>
        </p:nvCxnSpPr>
        <p:spPr>
          <a:xfrm>
            <a:off x="4439588" y="207114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AD1D04-B120-094B-A8B2-642E640371AA}"/>
              </a:ext>
            </a:extLst>
          </p:cNvPr>
          <p:cNvSpPr txBox="1"/>
          <p:nvPr/>
        </p:nvSpPr>
        <p:spPr>
          <a:xfrm>
            <a:off x="1723292" y="1753850"/>
            <a:ext cx="2698806" cy="923330"/>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Comparez avec le nombre d'électeurs </a:t>
            </a:r>
            <a:r>
              <a:rPr lang="fr-BE" sz="1800" b="0" i="0" u="none" strike="noStrike" cap="none" baseline="0" dirty="0" smtClean="0">
                <a:solidFill>
                  <a:srgbClr val="000000"/>
                </a:solidFill>
                <a:effectLst/>
                <a:uFillTx/>
                <a:latin typeface="Calibri"/>
              </a:rPr>
              <a:t>figurant</a:t>
            </a:r>
            <a:r>
              <a:rPr lang="fr-BE" sz="1800" b="0" i="0" u="none" strike="noStrike" cap="none" dirty="0" smtClean="0">
                <a:solidFill>
                  <a:srgbClr val="000000"/>
                </a:solidFill>
                <a:effectLst/>
                <a:uFillTx/>
                <a:latin typeface="Calibri"/>
              </a:rPr>
              <a:t> sur la liste de pointage</a:t>
            </a:r>
            <a:endParaRPr lang="fr-BE" sz="1800" b="0" i="0" u="none" strike="noStrike" cap="none" baseline="0" dirty="0">
              <a:solidFill>
                <a:srgbClr val="000000"/>
              </a:solidFill>
              <a:effectLst/>
              <a:uFillTx/>
              <a:latin typeface="Calibri"/>
            </a:endParaRPr>
          </a:p>
        </p:txBody>
      </p:sp>
      <p:sp>
        <p:nvSpPr>
          <p:cNvPr id="15" name="TextBox 14">
            <a:extLst>
              <a:ext uri="{FF2B5EF4-FFF2-40B4-BE49-F238E27FC236}">
                <a16:creationId xmlns:a16="http://schemas.microsoft.com/office/drawing/2014/main" id="{502072FE-47DB-A74D-A19B-CDC94A7A703B}"/>
              </a:ext>
            </a:extLst>
          </p:cNvPr>
          <p:cNvSpPr txBox="1"/>
          <p:nvPr/>
        </p:nvSpPr>
        <p:spPr>
          <a:xfrm>
            <a:off x="2443397" y="4589481"/>
            <a:ext cx="2208256" cy="366126"/>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Signer ici</a:t>
            </a:r>
          </a:p>
        </p:txBody>
      </p:sp>
      <p:cxnSp>
        <p:nvCxnSpPr>
          <p:cNvPr id="18" name="Straight Arrow Connector 17">
            <a:extLst>
              <a:ext uri="{FF2B5EF4-FFF2-40B4-BE49-F238E27FC236}">
                <a16:creationId xmlns:a16="http://schemas.microsoft.com/office/drawing/2014/main" id="{C8D4A080-8C85-E043-9AA2-48118809E4F4}"/>
              </a:ext>
            </a:extLst>
          </p:cNvPr>
          <p:cNvCxnSpPr/>
          <p:nvPr/>
        </p:nvCxnSpPr>
        <p:spPr>
          <a:xfrm>
            <a:off x="4424598" y="3869968"/>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6B7F8E-5A9F-E54C-B2A9-764996E52663}"/>
              </a:ext>
            </a:extLst>
          </p:cNvPr>
          <p:cNvSpPr txBox="1"/>
          <p:nvPr/>
        </p:nvSpPr>
        <p:spPr>
          <a:xfrm>
            <a:off x="2445897" y="3707568"/>
            <a:ext cx="2208256" cy="366126"/>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Lisez la déclaration</a:t>
            </a:r>
          </a:p>
        </p:txBody>
      </p:sp>
      <p:pic>
        <p:nvPicPr>
          <p:cNvPr id="14" name="Picture 13">
            <a:extLst>
              <a:ext uri="{FF2B5EF4-FFF2-40B4-BE49-F238E27FC236}">
                <a16:creationId xmlns:a16="http://schemas.microsoft.com/office/drawing/2014/main" id="{FA2ED140-ED38-4A6B-BB26-7CB4B67D6C6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464673" y="2332698"/>
            <a:ext cx="5731510" cy="1492885"/>
          </a:xfrm>
          <a:prstGeom prst="rect">
            <a:avLst/>
          </a:prstGeom>
          <a:noFill/>
          <a:ln>
            <a:noFill/>
          </a:ln>
        </p:spPr>
      </p:pic>
    </p:spTree>
    <p:custDataLst>
      <p:tags r:id="rId1"/>
    </p:custDataLst>
    <p:extLst>
      <p:ext uri="{BB962C8B-B14F-4D97-AF65-F5344CB8AC3E}">
        <p14:creationId xmlns:p14="http://schemas.microsoft.com/office/powerpoint/2010/main" val="313915823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0DD4267-73D7-084E-ABE4-37ED4CB9C4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4609" y="1271909"/>
            <a:ext cx="3798413" cy="4748016"/>
          </a:xfrm>
          <a:prstGeom prst="rect">
            <a:avLst/>
          </a:prstGeom>
        </p:spPr>
      </p:pic>
    </p:spTree>
    <p:custDataLst>
      <p:tags r:id="rId1"/>
    </p:custDataLst>
    <p:extLst>
      <p:ext uri="{BB962C8B-B14F-4D97-AF65-F5344CB8AC3E}">
        <p14:creationId xmlns:p14="http://schemas.microsoft.com/office/powerpoint/2010/main" val="18858043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25" name="Picture 1" descr="page37image5735440">
            <a:extLst>
              <a:ext uri="{FF2B5EF4-FFF2-40B4-BE49-F238E27FC236}">
                <a16:creationId xmlns:a16="http://schemas.microsoft.com/office/drawing/2014/main" id="{8FC0F397-2F75-FD41-9998-BB6E4EE87E3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72727" y="1319782"/>
            <a:ext cx="3918285" cy="48959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112746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Restaurer la clé USB et 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ABA878D-DD6A-8548-B091-AC3E1FF836DE}"/>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62085552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Restaurer la clé USB et 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47A6EFA-3BCD-324B-A437-44D79921FF8C}"/>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208972143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les votes/le bureau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529862"/>
            <a:ext cx="9047578" cy="4795987"/>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Vérifiez que tous les appareils sont éteints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Retirez les deux clés USB de l'urne électorale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Mettez les deux clés USB dans l'enveloppe et scellez/signez l’enveloppe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 rapport des chiffres clés signé dans une enveloppe et scellez/signez l'enveloppe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l'urne électorale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Sortez tous les bulletins de vote et insérez-les dans l'enveloppe/le sac et scellez/signez l'enveloppe/le sac</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Fermez l'urne électorale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tous les autres documents (listes de pointage, formulaire de jetons de présence, liste des électeurs qui ne se sont pas présentés, assesseurs qui ne se sont pas présentés, etc.) dans les enveloppes prévues à cet effet</a:t>
            </a:r>
          </a:p>
        </p:txBody>
      </p:sp>
    </p:spTree>
    <p:custDataLst>
      <p:tags r:id="rId1"/>
    </p:custDataLst>
    <p:extLst>
      <p:ext uri="{BB962C8B-B14F-4D97-AF65-F5344CB8AC3E}">
        <p14:creationId xmlns:p14="http://schemas.microsoft.com/office/powerpoint/2010/main" val="33339290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362474256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Le bureau de vote est définitivement fermé</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426208" y="3177913"/>
            <a:ext cx="9047578" cy="584617"/>
          </a:xfrm>
        </p:spPr>
        <p:txBody>
          <a:bodyPr>
            <a:noAutofit/>
          </a:bodyPr>
          <a:lstStyle/>
          <a:p>
            <a:pPr marL="0" indent="0" algn="ctr">
              <a:lnSpc>
                <a:spcPct val="100000"/>
              </a:lnSpc>
              <a:spcBef>
                <a:spcPts val="400"/>
              </a:spcBef>
              <a:buNone/>
            </a:pPr>
            <a:r>
              <a:rPr lang="fr-BE" sz="2200" b="0" i="0" u="none" strike="noStrike" cap="none" baseline="0" dirty="0">
                <a:solidFill>
                  <a:srgbClr val="000000"/>
                </a:solidFill>
                <a:effectLst/>
                <a:uFillTx/>
                <a:latin typeface="Calibri"/>
              </a:rPr>
              <a:t>Le président apporte toutes les enveloppes au bureau principal de </a:t>
            </a:r>
            <a:r>
              <a:rPr lang="fr-BE" sz="2200" b="0" i="0" u="none" strike="noStrike" cap="none" baseline="0" dirty="0" smtClean="0">
                <a:solidFill>
                  <a:srgbClr val="000000"/>
                </a:solidFill>
                <a:effectLst/>
                <a:uFillTx/>
                <a:latin typeface="Calibri"/>
              </a:rPr>
              <a:t>canton.</a:t>
            </a:r>
            <a:endParaRPr lang="fr-BE" sz="2200" b="0" i="0" u="none" strike="noStrike" cap="none" baseline="0" dirty="0">
              <a:solidFill>
                <a:srgbClr val="000000"/>
              </a:solidFill>
              <a:effectLst/>
              <a:uFillTx/>
              <a:latin typeface="Calibri"/>
            </a:endParaRPr>
          </a:p>
        </p:txBody>
      </p:sp>
    </p:spTree>
    <p:custDataLst>
      <p:tags r:id="rId1"/>
    </p:custDataLst>
    <p:extLst>
      <p:ext uri="{BB962C8B-B14F-4D97-AF65-F5344CB8AC3E}">
        <p14:creationId xmlns:p14="http://schemas.microsoft.com/office/powerpoint/2010/main" val="92836122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Traitement des incidents/problèmes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Recomptage au siège</a:t>
            </a:r>
          </a:p>
        </p:txBody>
      </p:sp>
    </p:spTree>
    <p:custDataLst>
      <p:tags r:id="rId1"/>
    </p:custDataLst>
    <p:extLst>
      <p:ext uri="{BB962C8B-B14F-4D97-AF65-F5344CB8AC3E}">
        <p14:creationId xmlns:p14="http://schemas.microsoft.com/office/powerpoint/2010/main" val="92938509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Traitement des incidents/problèmes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l’installation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le démarrage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la clôture</a:t>
            </a:r>
          </a:p>
        </p:txBody>
      </p:sp>
    </p:spTree>
    <p:custDataLst>
      <p:tags r:id="rId1"/>
    </p:custDataLst>
    <p:extLst>
      <p:ext uri="{BB962C8B-B14F-4D97-AF65-F5344CB8AC3E}">
        <p14:creationId xmlns:p14="http://schemas.microsoft.com/office/powerpoint/2010/main" val="300869384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de l’installation</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La première étape lors d'un incident consiste à vérifier si (tous les composants du) système sont complets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et déconnecter et reconnecter toutes les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Signalez tous les incidents de vote électronique au coordinateur communal</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Déterminez si le matériel a déjà été soumis à un test de diagnostic en phase 2</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Rapportez tous les incidents qui ne peuvent pas être résolus </a:t>
            </a:r>
            <a:r>
              <a:rPr lang="fr-BE" sz="2200" b="0" i="0" u="none" strike="noStrike" cap="none" baseline="0" dirty="0" smtClean="0">
                <a:solidFill>
                  <a:srgbClr val="000000"/>
                </a:solidFill>
                <a:effectLst/>
                <a:uFillTx/>
                <a:latin typeface="Calibri"/>
              </a:rPr>
              <a:t>au </a:t>
            </a:r>
            <a:r>
              <a:rPr lang="fr-BE" sz="2200" b="0" i="0" u="none" strike="noStrike" cap="none" baseline="0" dirty="0">
                <a:solidFill>
                  <a:srgbClr val="000000"/>
                </a:solidFill>
                <a:effectLst/>
                <a:uFillTx/>
                <a:latin typeface="Calibri"/>
              </a:rPr>
              <a:t>helpdesk Smartmatic/Diebold Nixdorf</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116063871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 système effectue un diagnostic lors du démarrage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Les problèmes et les écarts sont visibles à l'écran avec des symboles et/ou des messages du système.</a:t>
            </a: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232420715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normAutofit fontScale="90000"/>
          </a:bodyPr>
          <a:lstStyle/>
          <a:p>
            <a:r>
              <a:rPr lang="fr-BE" sz="2800" b="1" i="0" u="none" strike="noStrike" cap="none" baseline="0" dirty="0">
                <a:solidFill>
                  <a:srgbClr val="00AFDB"/>
                </a:solidFill>
                <a:effectLst/>
                <a:uFillTx/>
                <a:latin typeface="Calibri Light"/>
              </a:rPr>
              <a:t>Incidents/écarts lors du 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6" name="Picture 5">
            <a:extLst>
              <a:ext uri="{FF2B5EF4-FFF2-40B4-BE49-F238E27FC236}">
                <a16:creationId xmlns:a16="http://schemas.microsoft.com/office/drawing/2014/main" id="{0FFB6F2D-345F-7E46-BB16-C05FA51A4655}"/>
              </a:ext>
            </a:extLst>
          </p:cNvPr>
          <p:cNvPicPr>
            <a:picLocks noChangeAspect="1"/>
          </p:cNvPicPr>
          <p:nvPr/>
        </p:nvPicPr>
        <p:blipFill>
          <a:blip r:embed="rId6"/>
          <a:stretch>
            <a:fillRect/>
          </a:stretch>
        </p:blipFill>
        <p:spPr>
          <a:xfrm>
            <a:off x="2253000" y="1781175"/>
            <a:ext cx="5400000" cy="3375000"/>
          </a:xfrm>
          <a:prstGeom prst="rect">
            <a:avLst/>
          </a:prstGeom>
        </p:spPr>
      </p:pic>
    </p:spTree>
    <p:custDataLst>
      <p:tags r:id="rId1"/>
    </p:custDataLst>
    <p:extLst>
      <p:ext uri="{BB962C8B-B14F-4D97-AF65-F5344CB8AC3E}">
        <p14:creationId xmlns:p14="http://schemas.microsoft.com/office/powerpoint/2010/main" val="147443794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normAutofit fontScale="90000"/>
          </a:bodyPr>
          <a:lstStyle/>
          <a:p>
            <a:r>
              <a:rPr lang="fr-BE" sz="2800" b="1" i="0" u="none" strike="noStrike" cap="none" baseline="0" dirty="0">
                <a:solidFill>
                  <a:srgbClr val="00AFDB"/>
                </a:solidFill>
                <a:effectLst/>
                <a:uFillTx/>
                <a:latin typeface="Calibri Light"/>
              </a:rPr>
              <a:t>Incidents/écarts lors du 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549E079-6A1C-AF40-A32B-88C6E412F58A}"/>
              </a:ext>
            </a:extLst>
          </p:cNvPr>
          <p:cNvPicPr>
            <a:picLocks noChangeAspect="1"/>
          </p:cNvPicPr>
          <p:nvPr/>
        </p:nvPicPr>
        <p:blipFill>
          <a:blip r:embed="rId6"/>
          <a:stretch>
            <a:fillRect/>
          </a:stretch>
        </p:blipFill>
        <p:spPr>
          <a:xfrm>
            <a:off x="1263650" y="1524000"/>
            <a:ext cx="6502400" cy="3810000"/>
          </a:xfrm>
          <a:prstGeom prst="rect">
            <a:avLst/>
          </a:prstGeom>
        </p:spPr>
      </p:pic>
    </p:spTree>
    <p:custDataLst>
      <p:tags r:id="rId1"/>
    </p:custDataLst>
    <p:extLst>
      <p:ext uri="{BB962C8B-B14F-4D97-AF65-F5344CB8AC3E}">
        <p14:creationId xmlns:p14="http://schemas.microsoft.com/office/powerpoint/2010/main" val="407556066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E2026207-D4A1-234E-9D7F-03B2813E0A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00176" y="1333685"/>
            <a:ext cx="3905647" cy="4882058"/>
          </a:xfrm>
          <a:prstGeom prst="rect">
            <a:avLst/>
          </a:prstGeom>
        </p:spPr>
      </p:pic>
      <p:pic>
        <p:nvPicPr>
          <p:cNvPr id="7" name="Picture 6">
            <a:extLst>
              <a:ext uri="{FF2B5EF4-FFF2-40B4-BE49-F238E27FC236}">
                <a16:creationId xmlns:a16="http://schemas.microsoft.com/office/drawing/2014/main" id="{975A2A45-9227-1D42-8C59-D7D3FE93167C}"/>
              </a:ext>
            </a:extLst>
          </p:cNvPr>
          <p:cNvPicPr>
            <a:picLocks noChangeAspect="1"/>
          </p:cNvPicPr>
          <p:nvPr/>
        </p:nvPicPr>
        <p:blipFill>
          <a:blip r:embed="rId7"/>
          <a:stretch>
            <a:fillRect/>
          </a:stretch>
        </p:blipFill>
        <p:spPr>
          <a:xfrm>
            <a:off x="3591940" y="3790105"/>
            <a:ext cx="2896511" cy="955550"/>
          </a:xfrm>
          <a:prstGeom prst="rect">
            <a:avLst/>
          </a:prstGeom>
        </p:spPr>
      </p:pic>
    </p:spTree>
    <p:custDataLst>
      <p:tags r:id="rId1"/>
    </p:custDataLst>
    <p:extLst>
      <p:ext uri="{BB962C8B-B14F-4D97-AF65-F5344CB8AC3E}">
        <p14:creationId xmlns:p14="http://schemas.microsoft.com/office/powerpoint/2010/main" val="396509445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La première étape lors d'un incident consiste à vérifier si (tous les composants du) système sont complets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déconnecter tous les composants, les reconnecter tout et redémarrer</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Signalez tous les incidents de vote électronique au coordinateur communal</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Rapportez tous les incidents qui ne peuvent pas être </a:t>
            </a:r>
            <a:r>
              <a:rPr lang="fr-BE" sz="2200" b="0" i="0" u="none" strike="noStrike" cap="none" baseline="0" dirty="0" smtClean="0">
                <a:solidFill>
                  <a:srgbClr val="000000"/>
                </a:solidFill>
                <a:effectLst/>
                <a:uFillTx/>
                <a:latin typeface="Calibri"/>
              </a:rPr>
              <a:t>résolus </a:t>
            </a:r>
            <a:r>
              <a:rPr lang="fr-BE" sz="2200" b="0" i="0" u="none" strike="noStrike" cap="none" baseline="0" dirty="0">
                <a:solidFill>
                  <a:srgbClr val="000000"/>
                </a:solidFill>
                <a:effectLst/>
                <a:uFillTx/>
                <a:latin typeface="Calibri"/>
              </a:rPr>
              <a:t>au helpdesk Smartmatic/Diebold Nixdorf</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startAt="3"/>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37259439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pendant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Les écarts sont visibles à l'écran avec des symboles et/ou des messages du système.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Il existe un traitement approprié par symbole ou notification</a:t>
            </a: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361518085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0"/>
  <p:tag name="AS_OS" val="Microsoft Windows NT 6.1 Service Pack 1"/>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11678</TotalTime>
  <Words>7251</Words>
  <Application>Microsoft Office PowerPoint</Application>
  <PresentationFormat>A4 Paper (210x297 mm)</PresentationFormat>
  <Paragraphs>1050</Paragraphs>
  <Slides>125</Slides>
  <Notes>125</Notes>
  <HiddenSlides>21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125</vt:i4>
      </vt:variant>
    </vt:vector>
  </HeadingPairs>
  <TitlesOfParts>
    <vt:vector size="131" baseType="lpstr">
      <vt:lpstr>Arial</vt:lpstr>
      <vt:lpstr>Calibri</vt:lpstr>
      <vt:lpstr>Calibri Light</vt:lpstr>
      <vt:lpstr>Open Sans Light</vt:lpstr>
      <vt:lpstr>Wingdings</vt:lpstr>
      <vt:lpstr>Office Theme</vt:lpstr>
      <vt:lpstr>Vote électronique</vt:lpstr>
      <vt:lpstr>PowerPoint Presentation</vt:lpstr>
      <vt:lpstr>PowerPoint Presentation</vt:lpstr>
      <vt:lpstr>Vote électronique</vt:lpstr>
      <vt:lpstr>Objectifs de la formation</vt:lpstr>
      <vt:lpstr>Quelle est l'importance de la formation</vt:lpstr>
      <vt:lpstr>PowerPoint Presentation</vt:lpstr>
      <vt:lpstr>PowerPoint Presentation</vt:lpstr>
      <vt:lpstr>PowerPoint Presentation</vt:lpstr>
      <vt:lpstr>Aperçu du bureau de vote</vt:lpstr>
      <vt:lpstr>Aperçu du bureau de vote</vt:lpstr>
      <vt:lpstr>Aperçu du bureau de vote</vt:lpstr>
      <vt:lpstr>Aperçu du système de vote</vt:lpstr>
      <vt:lpstr>Aperçu du bureau de vote</vt:lpstr>
      <vt:lpstr>Aperçu du bureau de vote</vt:lpstr>
      <vt:lpstr>Aperçu du système de vote</vt:lpstr>
      <vt:lpstr>Aperçu du bureau de vote</vt:lpstr>
      <vt:lpstr>Aperçu du système de vote</vt:lpstr>
      <vt:lpstr>Aperçu du système de vote</vt:lpstr>
      <vt:lpstr>Aperçu du système de vote</vt:lpstr>
      <vt:lpstr>PowerPoint Presentation</vt:lpstr>
      <vt:lpstr>Installation et connexions</vt:lpstr>
      <vt:lpstr>Installation et connexions</vt:lpstr>
      <vt:lpstr>Installation et connexions</vt:lpstr>
      <vt:lpstr>Installation et connexions</vt:lpstr>
      <vt:lpstr>Installation et connexions</vt:lpstr>
      <vt:lpstr>Installation et connexions</vt:lpstr>
      <vt:lpstr>PowerPoint Presentation</vt:lpstr>
      <vt:lpstr>Démarrage du bureau de vote</vt:lpstr>
      <vt:lpstr>Démarrage du bureau de vote</vt:lpstr>
      <vt:lpstr>Code du bureau de vote + mot de passe</vt:lpstr>
      <vt:lpstr>Démarrage du bureau de vote</vt:lpstr>
      <vt:lpstr>Clé USB dans l’urne électronique</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bureau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du bureau de vote</vt:lpstr>
      <vt:lpstr>Remettre la clé USB dans l'urne électronique</vt:lpstr>
      <vt:lpstr>Remettre la clé USB dans l'urne électronique</vt:lpstr>
      <vt:lpstr>Remettre la clé USB dans l'urne électronique</vt:lpstr>
      <vt:lpstr>Démarrage du bureau de vote</vt:lpstr>
      <vt:lpstr>Ouvrir le vote</vt:lpstr>
      <vt:lpstr>Ouvrir le vote</vt:lpstr>
      <vt:lpstr>Démarrage du bureau de vote</vt:lpstr>
      <vt:lpstr>PowerPoint Presentation</vt:lpstr>
      <vt:lpstr>Activer les cartes à puce</vt:lpstr>
      <vt:lpstr>Activer les cartes à puce</vt:lpstr>
      <vt:lpstr>Activer les cartes à puce</vt:lpstr>
      <vt:lpstr>Activer les cartes à puce</vt:lpstr>
      <vt:lpstr>Activer les cartes à puce</vt:lpstr>
      <vt:lpstr>Activer les cartes à puce</vt:lpstr>
      <vt:lpstr>Enregistrer le vote</vt:lpstr>
      <vt:lpstr>Enregistrer le vote</vt:lpstr>
      <vt:lpstr>PowerPoint Presentation</vt:lpstr>
      <vt:lpstr>Clôturer le vote</vt:lpstr>
      <vt:lpstr>Clôturer le vote</vt:lpstr>
      <vt:lpstr>Clôturer le vote</vt:lpstr>
      <vt:lpstr>Clôturer le vote</vt:lpstr>
      <vt:lpstr>Imprimer et signer le rapport des chiffres clés</vt:lpstr>
      <vt:lpstr>Imprimer et signer le rapport des chiffres clés</vt:lpstr>
      <vt:lpstr>Imprimer et signer le rapport des chiffres clés</vt:lpstr>
      <vt:lpstr>Imprimer et signer le rapport des chiffres clés</vt:lpstr>
      <vt:lpstr>Imprimer et signer le rapport des chiffres clés</vt:lpstr>
      <vt:lpstr>Imprimer et signer le rapport des chiffres clés</vt:lpstr>
      <vt:lpstr>Restaurer la clé USB et clôturer le vote</vt:lpstr>
      <vt:lpstr>Restaurer la clé USB et clôturer le vote</vt:lpstr>
      <vt:lpstr>Clôturer les votes/le bureau de vote</vt:lpstr>
      <vt:lpstr>Le bureau de vote est définitivement fermé</vt:lpstr>
      <vt:lpstr>PowerPoint Presentation</vt:lpstr>
      <vt:lpstr>Traitement des incidents/problèmes</vt:lpstr>
      <vt:lpstr>Incidents/écarts lors de l’installation</vt:lpstr>
      <vt:lpstr>Incidents/écarts lors du démarrage</vt:lpstr>
      <vt:lpstr>Incidents/écarts lors du démarrage du système du président</vt:lpstr>
      <vt:lpstr>Incidents/écarts lors du démarrage du système du président</vt:lpstr>
      <vt:lpstr>Incidents/écarts lors du démarrage de l’ordinateur de vote</vt:lpstr>
      <vt:lpstr>Incidents/écarts lors du démarrage</vt:lpstr>
      <vt:lpstr>Incidents/écarts pendant le vote</vt:lpstr>
      <vt:lpstr>Incidents/écarts pendant le vote - système du président</vt:lpstr>
      <vt:lpstr>Incidents/écarts pendant le vote - système du président</vt:lpstr>
      <vt:lpstr>Incidents/écarts pendant le vote - l’ordinateur de vote</vt:lpstr>
      <vt:lpstr>Incidents/écarts pendant le vote - l’ordinateur de vote</vt:lpstr>
      <vt:lpstr>Incidents/écarts pendant le vote - l’ordinateur de vote</vt:lpstr>
      <vt:lpstr>Incidents/écarts pendant le vote - l’ordinateur de vote</vt:lpstr>
      <vt:lpstr>Incidents/écarts pendant le vote - l’ordinateur de vote</vt:lpstr>
      <vt:lpstr>Incidents/écarts pendant le vote - l’ordinateur de vote</vt:lpstr>
      <vt:lpstr>Incidents/écarts pendant le vote de l’ordinateur de vote</vt:lpstr>
      <vt:lpstr>Incidents/écarts pendant le vote</vt:lpstr>
      <vt:lpstr>PowerPoint Presentation</vt:lpstr>
      <vt:lpstr>Recomptage</vt:lpstr>
      <vt:lpstr>Matériel requis pour le recomptage</vt:lpstr>
      <vt:lpstr>Matériel requis pour le recomptage</vt:lpstr>
      <vt:lpstr>Démarrage du bureau de recomptage</vt:lpstr>
      <vt:lpstr>Démarrage du système du président</vt:lpstr>
      <vt:lpstr>Démarrage du système du président</vt:lpstr>
      <vt:lpstr>Recomptage</vt:lpstr>
      <vt:lpstr>PowerPoint Presentation</vt:lpstr>
      <vt:lpstr>S’exercer</vt:lpstr>
      <vt:lpstr>PowerPoint Presentation</vt:lpstr>
      <vt:lpstr>Objectifs de la formation</vt:lpstr>
      <vt:lpstr>Documentation</vt:lpstr>
      <vt:lpstr>Contact</vt:lpstr>
      <vt:lpstr>PowerPoint Presentation</vt:lpstr>
      <vt:lpstr>Évaluation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Marlies Jaspers</cp:lastModifiedBy>
  <cp:revision>423</cp:revision>
  <cp:lastPrinted>2019-03-28T09:22:08Z</cp:lastPrinted>
  <dcterms:created xsi:type="dcterms:W3CDTF">2018-01-10T18:21:42Z</dcterms:created>
  <dcterms:modified xsi:type="dcterms:W3CDTF">2020-02-28T13:41:42Z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A49F0655-EBD1-407A-A45B-5158773CFD91</vt:lpwstr>
  </property>
  <property fmtid="{D5CDD505-2E9C-101B-9397-08002B2CF9AE}" pid="3" name="ArticulatePath">
    <vt:lpwstr>TTT_Federale en Euorpese verkiezingen_2019 V0.2</vt:lpwstr>
  </property>
</Properties>
</file>